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3"/>
  </p:notesMasterIdLst>
  <p:handoutMasterIdLst>
    <p:handoutMasterId r:id="rId44"/>
  </p:handoutMasterIdLst>
  <p:sldIdLst>
    <p:sldId id="264" r:id="rId2"/>
    <p:sldId id="278" r:id="rId3"/>
    <p:sldId id="529" r:id="rId4"/>
    <p:sldId id="519" r:id="rId5"/>
    <p:sldId id="583" r:id="rId6"/>
    <p:sldId id="523" r:id="rId7"/>
    <p:sldId id="515" r:id="rId8"/>
    <p:sldId id="600" r:id="rId9"/>
    <p:sldId id="559" r:id="rId10"/>
    <p:sldId id="560" r:id="rId11"/>
    <p:sldId id="562" r:id="rId12"/>
    <p:sldId id="565" r:id="rId13"/>
    <p:sldId id="552" r:id="rId14"/>
    <p:sldId id="601" r:id="rId15"/>
    <p:sldId id="581" r:id="rId16"/>
    <p:sldId id="584" r:id="rId17"/>
    <p:sldId id="556" r:id="rId18"/>
    <p:sldId id="557" r:id="rId19"/>
    <p:sldId id="566" r:id="rId20"/>
    <p:sldId id="570" r:id="rId21"/>
    <p:sldId id="567" r:id="rId22"/>
    <p:sldId id="602" r:id="rId23"/>
    <p:sldId id="521" r:id="rId24"/>
    <p:sldId id="569" r:id="rId25"/>
    <p:sldId id="603" r:id="rId26"/>
    <p:sldId id="571" r:id="rId27"/>
    <p:sldId id="572" r:id="rId28"/>
    <p:sldId id="576" r:id="rId29"/>
    <p:sldId id="577" r:id="rId30"/>
    <p:sldId id="578" r:id="rId31"/>
    <p:sldId id="604" r:id="rId32"/>
    <p:sldId id="573" r:id="rId33"/>
    <p:sldId id="574" r:id="rId34"/>
    <p:sldId id="575" r:id="rId35"/>
    <p:sldId id="579" r:id="rId36"/>
    <p:sldId id="554" r:id="rId37"/>
    <p:sldId id="605" r:id="rId38"/>
    <p:sldId id="547" r:id="rId39"/>
    <p:sldId id="305" r:id="rId40"/>
    <p:sldId id="582" r:id="rId41"/>
    <p:sldId id="505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F7BFBD71-6DB5-A34F-9624-838526FBFFC2}">
          <p14:sldIdLst>
            <p14:sldId id="264"/>
            <p14:sldId id="278"/>
            <p14:sldId id="529"/>
          </p14:sldIdLst>
        </p14:section>
        <p14:section name="Gradient Descent複習" id="{18D8231E-98A4-2341-94A5-8348F255E016}">
          <p14:sldIdLst>
            <p14:sldId id="519"/>
            <p14:sldId id="583"/>
            <p14:sldId id="523"/>
            <p14:sldId id="515"/>
            <p14:sldId id="600"/>
            <p14:sldId id="559"/>
            <p14:sldId id="560"/>
            <p14:sldId id="562"/>
            <p14:sldId id="565"/>
          </p14:sldIdLst>
        </p14:section>
        <p14:section name="(橋接) GD與BP的關係" id="{4AC900F6-D23A-424B-9F1C-0917D4A18EA8}">
          <p14:sldIdLst>
            <p14:sldId id="552"/>
            <p14:sldId id="601"/>
            <p14:sldId id="581"/>
          </p14:sldIdLst>
        </p14:section>
        <p14:section name="Backpropagation" id="{C33A1784-AF7C-5647-BE7E-809D9C29159F}">
          <p14:sldIdLst>
            <p14:sldId id="584"/>
            <p14:sldId id="556"/>
            <p14:sldId id="557"/>
            <p14:sldId id="566"/>
            <p14:sldId id="570"/>
            <p14:sldId id="567"/>
            <p14:sldId id="602"/>
            <p14:sldId id="521"/>
            <p14:sldId id="569"/>
            <p14:sldId id="603"/>
            <p14:sldId id="571"/>
            <p14:sldId id="572"/>
            <p14:sldId id="576"/>
            <p14:sldId id="577"/>
            <p14:sldId id="578"/>
            <p14:sldId id="604"/>
            <p14:sldId id="573"/>
            <p14:sldId id="574"/>
            <p14:sldId id="575"/>
            <p14:sldId id="579"/>
            <p14:sldId id="554"/>
            <p14:sldId id="605"/>
            <p14:sldId id="547"/>
            <p14:sldId id="305"/>
            <p14:sldId id="582"/>
            <p14:sldId id="50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66"/>
    <p:restoredTop sz="96040"/>
  </p:normalViewPr>
  <p:slideViewPr>
    <p:cSldViewPr snapToGrid="0">
      <p:cViewPr varScale="1">
        <p:scale>
          <a:sx n="172" d="100"/>
          <a:sy n="172" d="100"/>
        </p:scale>
        <p:origin x="3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493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4E05971-397B-5355-8CF5-87E765FF62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F234CC3-CD93-B40C-18CC-3B97F7CE95A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EDB39F-62FC-F943-921B-DDFBFEDB6169}" type="datetimeFigureOut">
              <a:rPr kumimoji="1" lang="zh-TW" altLang="en-US" smtClean="0"/>
              <a:t>2025/9/16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AF219FB-2540-4A09-EA7D-8D954F6E15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F84642B-3060-35C9-9A5E-EA8DA51AB4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89763B-8F35-B848-9A04-D5504D001F18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53905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2025/9/16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333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3486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5259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96379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39375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3897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19821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059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6237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6093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6092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48845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5962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7549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93464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app.sli.do/event/bbuHZY1x65qHqEKE1GpFeC" TargetMode="External"/><Relationship Id="rId4" Type="http://schemas.openxmlformats.org/officeDocument/2006/relationships/hyperlink" Target="https://github.com/mcps5601/CGUDL_2025_Spri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3" Type="http://schemas.openxmlformats.org/officeDocument/2006/relationships/image" Target="../media/image811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10" Type="http://schemas.openxmlformats.org/officeDocument/2006/relationships/image" Target="../media/image24.png"/><Relationship Id="rId4" Type="http://schemas.openxmlformats.org/officeDocument/2006/relationships/image" Target="../media/image710.png"/><Relationship Id="rId9" Type="http://schemas.openxmlformats.org/officeDocument/2006/relationships/image" Target="../media/image121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0.png"/><Relationship Id="rId3" Type="http://schemas.openxmlformats.org/officeDocument/2006/relationships/image" Target="../media/image610.png"/><Relationship Id="rId7" Type="http://schemas.openxmlformats.org/officeDocument/2006/relationships/image" Target="../media/image13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810.png"/><Relationship Id="rId4" Type="http://schemas.openxmlformats.org/officeDocument/2006/relationships/image" Target="../media/image1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61.png"/><Relationship Id="rId3" Type="http://schemas.openxmlformats.org/officeDocument/2006/relationships/image" Target="../media/image160.png"/><Relationship Id="rId7" Type="http://schemas.openxmlformats.org/officeDocument/2006/relationships/image" Target="../media/image200.png"/><Relationship Id="rId12" Type="http://schemas.openxmlformats.org/officeDocument/2006/relationships/image" Target="../media/image2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10" Type="http://schemas.openxmlformats.org/officeDocument/2006/relationships/image" Target="../media/image23.png"/><Relationship Id="rId4" Type="http://schemas.openxmlformats.org/officeDocument/2006/relationships/image" Target="../media/image170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26.png"/><Relationship Id="rId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29.png"/><Relationship Id="rId9" Type="http://schemas.openxmlformats.org/officeDocument/2006/relationships/image" Target="../media/image36.png"/><Relationship Id="rId1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47.png"/><Relationship Id="rId7" Type="http://schemas.openxmlformats.org/officeDocument/2006/relationships/image" Target="../media/image31.png"/><Relationship Id="rId12" Type="http://schemas.openxmlformats.org/officeDocument/2006/relationships/image" Target="../media/image2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2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6.png"/><Relationship Id="rId4" Type="http://schemas.openxmlformats.org/officeDocument/2006/relationships/image" Target="../media/image48.pn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50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12" Type="http://schemas.openxmlformats.org/officeDocument/2006/relationships/image" Target="../media/image440.png"/><Relationship Id="rId17" Type="http://schemas.openxmlformats.org/officeDocument/2006/relationships/image" Target="../media/image49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503.png"/><Relationship Id="rId5" Type="http://schemas.openxmlformats.org/officeDocument/2006/relationships/image" Target="../media/image360.png"/><Relationship Id="rId15" Type="http://schemas.openxmlformats.org/officeDocument/2006/relationships/image" Target="../media/image52.png"/><Relationship Id="rId10" Type="http://schemas.openxmlformats.org/officeDocument/2006/relationships/image" Target="../media/image420.png"/><Relationship Id="rId4" Type="http://schemas.openxmlformats.org/officeDocument/2006/relationships/image" Target="../media/image350.png"/><Relationship Id="rId9" Type="http://schemas.openxmlformats.org/officeDocument/2006/relationships/image" Target="../media/image492.png"/><Relationship Id="rId1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0.png"/><Relationship Id="rId3" Type="http://schemas.openxmlformats.org/officeDocument/2006/relationships/image" Target="../media/image811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810.png"/><Relationship Id="rId4" Type="http://schemas.openxmlformats.org/officeDocument/2006/relationships/image" Target="../media/image710.png"/><Relationship Id="rId9" Type="http://schemas.openxmlformats.org/officeDocument/2006/relationships/image" Target="../media/image12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26.png"/><Relationship Id="rId18" Type="http://schemas.openxmlformats.org/officeDocument/2006/relationships/image" Target="../media/image73.png"/><Relationship Id="rId3" Type="http://schemas.openxmlformats.org/officeDocument/2006/relationships/image" Target="../media/image500.png"/><Relationship Id="rId21" Type="http://schemas.openxmlformats.org/officeDocument/2006/relationships/image" Target="../media/image76.png"/><Relationship Id="rId7" Type="http://schemas.openxmlformats.org/officeDocument/2006/relationships/image" Target="../media/image530.png"/><Relationship Id="rId12" Type="http://schemas.openxmlformats.org/officeDocument/2006/relationships/image" Target="../media/image23.png"/><Relationship Id="rId17" Type="http://schemas.openxmlformats.org/officeDocument/2006/relationships/image" Target="../media/image60.png"/><Relationship Id="rId25" Type="http://schemas.openxmlformats.org/officeDocument/2006/relationships/image" Target="../media/image800.png"/><Relationship Id="rId2" Type="http://schemas.openxmlformats.org/officeDocument/2006/relationships/image" Target="../media/image501.png"/><Relationship Id="rId16" Type="http://schemas.openxmlformats.org/officeDocument/2006/relationships/image" Target="../media/image59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5.png"/><Relationship Id="rId24" Type="http://schemas.openxmlformats.org/officeDocument/2006/relationships/image" Target="../media/image79.png"/><Relationship Id="rId5" Type="http://schemas.openxmlformats.org/officeDocument/2006/relationships/image" Target="../media/image150.png"/><Relationship Id="rId15" Type="http://schemas.openxmlformats.org/officeDocument/2006/relationships/image" Target="../media/image261.png"/><Relationship Id="rId23" Type="http://schemas.openxmlformats.org/officeDocument/2006/relationships/image" Target="../media/image78.png"/><Relationship Id="rId10" Type="http://schemas.openxmlformats.org/officeDocument/2006/relationships/image" Target="../media/image57.png"/><Relationship Id="rId19" Type="http://schemas.openxmlformats.org/officeDocument/2006/relationships/image" Target="../media/image74.png"/><Relationship Id="rId4" Type="http://schemas.openxmlformats.org/officeDocument/2006/relationships/image" Target="../media/image511.png"/><Relationship Id="rId9" Type="http://schemas.openxmlformats.org/officeDocument/2006/relationships/image" Target="../media/image56.png"/><Relationship Id="rId14" Type="http://schemas.openxmlformats.org/officeDocument/2006/relationships/image" Target="../media/image251.png"/><Relationship Id="rId22" Type="http://schemas.openxmlformats.org/officeDocument/2006/relationships/image" Target="../media/image77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51.png"/><Relationship Id="rId18" Type="http://schemas.openxmlformats.org/officeDocument/2006/relationships/image" Target="../media/image62.png"/><Relationship Id="rId3" Type="http://schemas.openxmlformats.org/officeDocument/2006/relationships/image" Target="../media/image760.png"/><Relationship Id="rId21" Type="http://schemas.openxmlformats.org/officeDocument/2006/relationships/image" Target="../media/image501.png"/><Relationship Id="rId7" Type="http://schemas.openxmlformats.org/officeDocument/2006/relationships/image" Target="../media/image54.png"/><Relationship Id="rId12" Type="http://schemas.openxmlformats.org/officeDocument/2006/relationships/image" Target="../media/image26.png"/><Relationship Id="rId17" Type="http://schemas.openxmlformats.org/officeDocument/2006/relationships/image" Target="../media/image51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1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770.png"/><Relationship Id="rId5" Type="http://schemas.openxmlformats.org/officeDocument/2006/relationships/image" Target="../media/image520.png"/><Relationship Id="rId15" Type="http://schemas.openxmlformats.org/officeDocument/2006/relationships/image" Target="../media/image58.png"/><Relationship Id="rId10" Type="http://schemas.openxmlformats.org/officeDocument/2006/relationships/image" Target="../media/image55.png"/><Relationship Id="rId19" Type="http://schemas.openxmlformats.org/officeDocument/2006/relationships/image" Target="../media/image63.png"/><Relationship Id="rId4" Type="http://schemas.openxmlformats.org/officeDocument/2006/relationships/image" Target="../media/image150.png"/><Relationship Id="rId9" Type="http://schemas.openxmlformats.org/officeDocument/2006/relationships/image" Target="../media/image57.png"/><Relationship Id="rId14" Type="http://schemas.openxmlformats.org/officeDocument/2006/relationships/image" Target="../media/image26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51.png"/><Relationship Id="rId18" Type="http://schemas.openxmlformats.org/officeDocument/2006/relationships/image" Target="../media/image501.png"/><Relationship Id="rId3" Type="http://schemas.openxmlformats.org/officeDocument/2006/relationships/image" Target="../media/image510.png"/><Relationship Id="rId7" Type="http://schemas.openxmlformats.org/officeDocument/2006/relationships/image" Target="../media/image54.png"/><Relationship Id="rId12" Type="http://schemas.openxmlformats.org/officeDocument/2006/relationships/image" Target="../media/image26.png"/><Relationship Id="rId17" Type="http://schemas.openxmlformats.org/officeDocument/2006/relationships/image" Target="../media/image86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83.png"/><Relationship Id="rId5" Type="http://schemas.openxmlformats.org/officeDocument/2006/relationships/image" Target="../media/image520.png"/><Relationship Id="rId15" Type="http://schemas.openxmlformats.org/officeDocument/2006/relationships/image" Target="../media/image65.png"/><Relationship Id="rId10" Type="http://schemas.openxmlformats.org/officeDocument/2006/relationships/image" Target="../media/image55.png"/><Relationship Id="rId4" Type="http://schemas.openxmlformats.org/officeDocument/2006/relationships/image" Target="../media/image150.png"/><Relationship Id="rId9" Type="http://schemas.openxmlformats.org/officeDocument/2006/relationships/image" Target="../media/image57.png"/><Relationship Id="rId14" Type="http://schemas.openxmlformats.org/officeDocument/2006/relationships/image" Target="../media/image2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251.png"/><Relationship Id="rId18" Type="http://schemas.openxmlformats.org/officeDocument/2006/relationships/image" Target="../media/image89.png"/><Relationship Id="rId26" Type="http://schemas.openxmlformats.org/officeDocument/2006/relationships/image" Target="../media/image68.png"/><Relationship Id="rId21" Type="http://schemas.openxmlformats.org/officeDocument/2006/relationships/image" Target="../media/image78.png"/><Relationship Id="rId7" Type="http://schemas.openxmlformats.org/officeDocument/2006/relationships/image" Target="../media/image54.png"/><Relationship Id="rId12" Type="http://schemas.openxmlformats.org/officeDocument/2006/relationships/image" Target="../media/image26.png"/><Relationship Id="rId17" Type="http://schemas.openxmlformats.org/officeDocument/2006/relationships/image" Target="../media/image88.png"/><Relationship Id="rId25" Type="http://schemas.openxmlformats.org/officeDocument/2006/relationships/image" Target="../media/image6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7.png"/><Relationship Id="rId20" Type="http://schemas.openxmlformats.org/officeDocument/2006/relationships/image" Target="../media/image7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11" Type="http://schemas.openxmlformats.org/officeDocument/2006/relationships/image" Target="../media/image23.png"/><Relationship Id="rId24" Type="http://schemas.openxmlformats.org/officeDocument/2006/relationships/image" Target="../media/image66.png"/><Relationship Id="rId5" Type="http://schemas.openxmlformats.org/officeDocument/2006/relationships/image" Target="../media/image520.png"/><Relationship Id="rId15" Type="http://schemas.openxmlformats.org/officeDocument/2006/relationships/image" Target="../media/image58.png"/><Relationship Id="rId23" Type="http://schemas.openxmlformats.org/officeDocument/2006/relationships/image" Target="../media/image91.png"/><Relationship Id="rId10" Type="http://schemas.openxmlformats.org/officeDocument/2006/relationships/image" Target="../media/image55.png"/><Relationship Id="rId19" Type="http://schemas.openxmlformats.org/officeDocument/2006/relationships/image" Target="../media/image60.png"/><Relationship Id="rId4" Type="http://schemas.openxmlformats.org/officeDocument/2006/relationships/image" Target="../media/image150.png"/><Relationship Id="rId9" Type="http://schemas.openxmlformats.org/officeDocument/2006/relationships/image" Target="../media/image57.png"/><Relationship Id="rId14" Type="http://schemas.openxmlformats.org/officeDocument/2006/relationships/image" Target="../media/image261.png"/><Relationship Id="rId22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62.png"/><Relationship Id="rId2" Type="http://schemas.openxmlformats.org/officeDocument/2006/relationships/image" Target="../media/image95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7.png"/><Relationship Id="rId10" Type="http://schemas.openxmlformats.org/officeDocument/2006/relationships/image" Target="../media/image70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13" Type="http://schemas.openxmlformats.org/officeDocument/2006/relationships/image" Target="../media/image83.png"/><Relationship Id="rId18" Type="http://schemas.openxmlformats.org/officeDocument/2006/relationships/image" Target="../media/image81.png"/><Relationship Id="rId26" Type="http://schemas.openxmlformats.org/officeDocument/2006/relationships/image" Target="../media/image121.png"/><Relationship Id="rId3" Type="http://schemas.openxmlformats.org/officeDocument/2006/relationships/image" Target="../media/image112.png"/><Relationship Id="rId21" Type="http://schemas.openxmlformats.org/officeDocument/2006/relationships/image" Target="../media/image550.png"/><Relationship Id="rId7" Type="http://schemas.openxmlformats.org/officeDocument/2006/relationships/image" Target="../media/image520.png"/><Relationship Id="rId12" Type="http://schemas.openxmlformats.org/officeDocument/2006/relationships/image" Target="../media/image55.png"/><Relationship Id="rId17" Type="http://schemas.openxmlformats.org/officeDocument/2006/relationships/image" Target="../media/image72.png"/><Relationship Id="rId25" Type="http://schemas.openxmlformats.org/officeDocument/2006/relationships/image" Target="../media/image11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6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png"/><Relationship Id="rId11" Type="http://schemas.openxmlformats.org/officeDocument/2006/relationships/image" Target="../media/image57.png"/><Relationship Id="rId24" Type="http://schemas.openxmlformats.org/officeDocument/2006/relationships/image" Target="../media/image93.png"/><Relationship Id="rId5" Type="http://schemas.openxmlformats.org/officeDocument/2006/relationships/image" Target="../media/image71.png"/><Relationship Id="rId15" Type="http://schemas.openxmlformats.org/officeDocument/2006/relationships/image" Target="../media/image251.png"/><Relationship Id="rId23" Type="http://schemas.openxmlformats.org/officeDocument/2006/relationships/image" Target="../media/image771.png"/><Relationship Id="rId10" Type="http://schemas.openxmlformats.org/officeDocument/2006/relationships/image" Target="../media/image56.png"/><Relationship Id="rId19" Type="http://schemas.openxmlformats.org/officeDocument/2006/relationships/image" Target="../media/image84.png"/><Relationship Id="rId4" Type="http://schemas.openxmlformats.org/officeDocument/2006/relationships/image" Target="../media/image86.png"/><Relationship Id="rId9" Type="http://schemas.openxmlformats.org/officeDocument/2006/relationships/image" Target="../media/image54.png"/><Relationship Id="rId14" Type="http://schemas.openxmlformats.org/officeDocument/2006/relationships/image" Target="../media/image26.png"/><Relationship Id="rId22" Type="http://schemas.openxmlformats.org/officeDocument/2006/relationships/image" Target="../media/image92.png"/><Relationship Id="rId27" Type="http://schemas.openxmlformats.org/officeDocument/2006/relationships/image" Target="../media/image1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251.png"/><Relationship Id="rId3" Type="http://schemas.openxmlformats.org/officeDocument/2006/relationships/image" Target="../media/image112.png"/><Relationship Id="rId7" Type="http://schemas.openxmlformats.org/officeDocument/2006/relationships/image" Target="../media/image530.png"/><Relationship Id="rId12" Type="http://schemas.openxmlformats.org/officeDocument/2006/relationships/image" Target="../media/image26.png"/><Relationship Id="rId17" Type="http://schemas.openxmlformats.org/officeDocument/2006/relationships/image" Target="../media/image83.png"/><Relationship Id="rId2" Type="http://schemas.openxmlformats.org/officeDocument/2006/relationships/image" Target="../media/image94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5.png"/><Relationship Id="rId5" Type="http://schemas.openxmlformats.org/officeDocument/2006/relationships/image" Target="../media/image150.png"/><Relationship Id="rId15" Type="http://schemas.openxmlformats.org/officeDocument/2006/relationships/image" Target="../media/image72.png"/><Relationship Id="rId10" Type="http://schemas.openxmlformats.org/officeDocument/2006/relationships/image" Target="../media/image57.png"/><Relationship Id="rId4" Type="http://schemas.openxmlformats.org/officeDocument/2006/relationships/image" Target="../media/image101.png"/><Relationship Id="rId9" Type="http://schemas.openxmlformats.org/officeDocument/2006/relationships/image" Target="../media/image56.png"/><Relationship Id="rId14" Type="http://schemas.openxmlformats.org/officeDocument/2006/relationships/image" Target="../media/image26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251.png"/><Relationship Id="rId18" Type="http://schemas.openxmlformats.org/officeDocument/2006/relationships/image" Target="../media/image125.png"/><Relationship Id="rId3" Type="http://schemas.openxmlformats.org/officeDocument/2006/relationships/image" Target="../media/image112.png"/><Relationship Id="rId21" Type="http://schemas.openxmlformats.org/officeDocument/2006/relationships/image" Target="../media/image83.png"/><Relationship Id="rId7" Type="http://schemas.openxmlformats.org/officeDocument/2006/relationships/image" Target="../media/image530.png"/><Relationship Id="rId12" Type="http://schemas.openxmlformats.org/officeDocument/2006/relationships/image" Target="../media/image26.png"/><Relationship Id="rId17" Type="http://schemas.openxmlformats.org/officeDocument/2006/relationships/image" Target="../media/image113.png"/><Relationship Id="rId2" Type="http://schemas.openxmlformats.org/officeDocument/2006/relationships/image" Target="../media/image115.png"/><Relationship Id="rId16" Type="http://schemas.openxmlformats.org/officeDocument/2006/relationships/image" Target="../media/image109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11" Type="http://schemas.openxmlformats.org/officeDocument/2006/relationships/image" Target="../media/image55.png"/><Relationship Id="rId5" Type="http://schemas.openxmlformats.org/officeDocument/2006/relationships/image" Target="../media/image150.png"/><Relationship Id="rId15" Type="http://schemas.openxmlformats.org/officeDocument/2006/relationships/image" Target="../media/image72.png"/><Relationship Id="rId10" Type="http://schemas.openxmlformats.org/officeDocument/2006/relationships/image" Target="../media/image57.png"/><Relationship Id="rId19" Type="http://schemas.openxmlformats.org/officeDocument/2006/relationships/image" Target="../media/image114.png"/><Relationship Id="rId4" Type="http://schemas.openxmlformats.org/officeDocument/2006/relationships/image" Target="../media/image103.png"/><Relationship Id="rId9" Type="http://schemas.openxmlformats.org/officeDocument/2006/relationships/image" Target="../media/image56.png"/><Relationship Id="rId14" Type="http://schemas.openxmlformats.org/officeDocument/2006/relationships/image" Target="../media/image261.png"/><Relationship Id="rId22" Type="http://schemas.openxmlformats.org/officeDocument/2006/relationships/image" Target="../media/image12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34.png"/><Relationship Id="rId18" Type="http://schemas.openxmlformats.org/officeDocument/2006/relationships/image" Target="../media/image114.png"/><Relationship Id="rId3" Type="http://schemas.openxmlformats.org/officeDocument/2006/relationships/image" Target="../media/image95.png"/><Relationship Id="rId7" Type="http://schemas.openxmlformats.org/officeDocument/2006/relationships/image" Target="../media/image130.png"/><Relationship Id="rId12" Type="http://schemas.openxmlformats.org/officeDocument/2006/relationships/image" Target="../media/image133.png"/><Relationship Id="rId17" Type="http://schemas.openxmlformats.org/officeDocument/2006/relationships/image" Target="../media/image11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26.png"/><Relationship Id="rId5" Type="http://schemas.openxmlformats.org/officeDocument/2006/relationships/image" Target="../media/image97.png"/><Relationship Id="rId15" Type="http://schemas.openxmlformats.org/officeDocument/2006/relationships/image" Target="../media/image116.png"/><Relationship Id="rId10" Type="http://schemas.openxmlformats.org/officeDocument/2006/relationships/image" Target="../media/image83.png"/><Relationship Id="rId4" Type="http://schemas.openxmlformats.org/officeDocument/2006/relationships/image" Target="../media/image128.png"/><Relationship Id="rId9" Type="http://schemas.openxmlformats.org/officeDocument/2006/relationships/image" Target="../media/image55.png"/><Relationship Id="rId14" Type="http://schemas.openxmlformats.org/officeDocument/2006/relationships/image" Target="../media/image8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pn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4.png"/><Relationship Id="rId26" Type="http://schemas.openxmlformats.org/officeDocument/2006/relationships/image" Target="../media/image173.png"/><Relationship Id="rId3" Type="http://schemas.openxmlformats.org/officeDocument/2006/relationships/image" Target="../media/image126.png"/><Relationship Id="rId21" Type="http://schemas.openxmlformats.org/officeDocument/2006/relationships/image" Target="../media/image167.png"/><Relationship Id="rId7" Type="http://schemas.openxmlformats.org/officeDocument/2006/relationships/image" Target="../media/image137.png"/><Relationship Id="rId12" Type="http://schemas.openxmlformats.org/officeDocument/2006/relationships/image" Target="../media/image156.png"/><Relationship Id="rId17" Type="http://schemas.openxmlformats.org/officeDocument/2006/relationships/image" Target="../media/image163.png"/><Relationship Id="rId25" Type="http://schemas.openxmlformats.org/officeDocument/2006/relationships/image" Target="../media/image172.png"/><Relationship Id="rId2" Type="http://schemas.openxmlformats.org/officeDocument/2006/relationships/image" Target="../media/image124.png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155.png"/><Relationship Id="rId24" Type="http://schemas.openxmlformats.org/officeDocument/2006/relationships/image" Target="../media/image171.png"/><Relationship Id="rId5" Type="http://schemas.openxmlformats.org/officeDocument/2006/relationships/image" Target="../media/image135.png"/><Relationship Id="rId15" Type="http://schemas.openxmlformats.org/officeDocument/2006/relationships/image" Target="../media/image159.png"/><Relationship Id="rId23" Type="http://schemas.openxmlformats.org/officeDocument/2006/relationships/image" Target="../media/image169.png"/><Relationship Id="rId10" Type="http://schemas.openxmlformats.org/officeDocument/2006/relationships/image" Target="../media/image154.png"/><Relationship Id="rId19" Type="http://schemas.openxmlformats.org/officeDocument/2006/relationships/image" Target="../media/image165.png"/><Relationship Id="rId4" Type="http://schemas.openxmlformats.org/officeDocument/2006/relationships/image" Target="../media/image132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Relationship Id="rId22" Type="http://schemas.openxmlformats.org/officeDocument/2006/relationships/image" Target="../media/image16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1.png"/><Relationship Id="rId18" Type="http://schemas.openxmlformats.org/officeDocument/2006/relationships/image" Target="../media/image502.png"/><Relationship Id="rId12" Type="http://schemas.openxmlformats.org/officeDocument/2006/relationships/image" Target="../media/image441.png"/><Relationship Id="rId17" Type="http://schemas.openxmlformats.org/officeDocument/2006/relationships/image" Target="../media/image49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30.png"/><Relationship Id="rId15" Type="http://schemas.openxmlformats.org/officeDocument/2006/relationships/image" Target="../media/image471.png"/><Relationship Id="rId10" Type="http://schemas.openxmlformats.org/officeDocument/2006/relationships/image" Target="../media/image421.png"/><Relationship Id="rId19" Type="http://schemas.openxmlformats.org/officeDocument/2006/relationships/image" Target="../media/image801.png"/><Relationship Id="rId9" Type="http://schemas.openxmlformats.org/officeDocument/2006/relationships/image" Target="../media/image1710.png"/><Relationship Id="rId14" Type="http://schemas.openxmlformats.org/officeDocument/2006/relationships/image" Target="../media/image4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7.png"/><Relationship Id="rId4" Type="http://schemas.openxmlformats.org/officeDocument/2006/relationships/image" Target="../media/image41.png"/><Relationship Id="rId9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png"/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1.png"/><Relationship Id="rId5" Type="http://schemas.openxmlformats.org/officeDocument/2006/relationships/image" Target="../media/image131.png"/><Relationship Id="rId4" Type="http://schemas.openxmlformats.org/officeDocument/2006/relationships/image" Target="../media/image1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一張含有 螢幕擷取畫面, 樣式, 圓形, 圖形 的圖片&#10;&#10;AI 產生的內容可能不正確。">
            <a:extLst>
              <a:ext uri="{FF2B5EF4-FFF2-40B4-BE49-F238E27FC236}">
                <a16:creationId xmlns:a16="http://schemas.microsoft.com/office/drawing/2014/main" id="{3E942FFA-D035-AD63-5882-3E5504D7D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582" y="4533398"/>
            <a:ext cx="1953422" cy="195342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3970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Backpropagation</a:t>
            </a:r>
            <a:endParaRPr kumimoji="1" lang="zh-TW" altLang="en-US" sz="36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3970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2025/09/17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E2C9EE-FDD5-78EA-2636-913A4243AEB1}"/>
              </a:ext>
            </a:extLst>
          </p:cNvPr>
          <p:cNvSpPr txBox="1"/>
          <p:nvPr/>
        </p:nvSpPr>
        <p:spPr>
          <a:xfrm>
            <a:off x="6170276" y="6296804"/>
            <a:ext cx="1770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4"/>
              </a:rPr>
              <a:t>Course GitHub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8847145" y="6296804"/>
            <a:ext cx="1863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Slido # DL0917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627B3D5-8139-39DF-3FD4-2A0CFD1CBD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976" y="4708872"/>
            <a:ext cx="1571792" cy="157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70848-02D2-8F83-E1CE-72317803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9448A3-D930-1C54-0B04-22FA4A3E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5395BB1-767A-AC7C-0999-59B5B14E1278}"/>
                  </a:ext>
                </a:extLst>
              </p:cNvPr>
              <p:cNvSpPr txBox="1"/>
              <p:nvPr/>
            </p:nvSpPr>
            <p:spPr>
              <a:xfrm>
                <a:off x="3048000" y="1891814"/>
                <a:ext cx="6096000" cy="957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8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zh-TW" alt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5395BB1-767A-AC7C-0999-59B5B14E1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891814"/>
                <a:ext cx="6096000" cy="957378"/>
              </a:xfrm>
              <a:prstGeom prst="rect">
                <a:avLst/>
              </a:prstGeom>
              <a:blipFill>
                <a:blip r:embed="rId3"/>
                <a:stretch>
                  <a:fillRect t="-154545" b="-2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4B52CCC-2DB0-9662-05BC-92999ADB45E1}"/>
                  </a:ext>
                </a:extLst>
              </p:cNvPr>
              <p:cNvSpPr txBox="1"/>
              <p:nvPr/>
            </p:nvSpPr>
            <p:spPr>
              <a:xfrm>
                <a:off x="3590375" y="4666870"/>
                <a:ext cx="6096000" cy="9671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8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4B52CCC-2DB0-9662-05BC-92999ADB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75" y="4666870"/>
                <a:ext cx="6096000" cy="967188"/>
              </a:xfrm>
              <a:prstGeom prst="rect">
                <a:avLst/>
              </a:prstGeom>
              <a:blipFill>
                <a:blip r:embed="rId4"/>
                <a:stretch>
                  <a:fillRect l="-832" t="-154545" b="-2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178B53B-F624-46F5-3340-492684FBF048}"/>
                  </a:ext>
                </a:extLst>
              </p:cNvPr>
              <p:cNvSpPr txBox="1"/>
              <p:nvPr/>
            </p:nvSpPr>
            <p:spPr>
              <a:xfrm>
                <a:off x="3483429" y="3275591"/>
                <a:ext cx="6367849" cy="964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8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178B53B-F624-46F5-3340-492684FB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29" y="3275591"/>
                <a:ext cx="6367849" cy="964880"/>
              </a:xfrm>
              <a:prstGeom prst="rect">
                <a:avLst/>
              </a:prstGeom>
              <a:blipFill>
                <a:blip r:embed="rId5"/>
                <a:stretch>
                  <a:fillRect t="-151282" b="-2256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92CE0493-8026-53ED-D1FC-F0E581C9AC96}"/>
              </a:ext>
            </a:extLst>
          </p:cNvPr>
          <p:cNvSpPr txBox="1"/>
          <p:nvPr/>
        </p:nvSpPr>
        <p:spPr>
          <a:xfrm>
            <a:off x="849086" y="3557976"/>
            <a:ext cx="1959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進行偏微分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826CCF-A374-7A63-7315-3C6DE6066B2B}"/>
              </a:ext>
            </a:extLst>
          </p:cNvPr>
          <p:cNvSpPr txBox="1"/>
          <p:nvPr/>
        </p:nvSpPr>
        <p:spPr>
          <a:xfrm>
            <a:off x="849086" y="4950409"/>
            <a:ext cx="1959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進行偏微分</a:t>
            </a:r>
          </a:p>
        </p:txBody>
      </p:sp>
    </p:spTree>
    <p:extLst>
      <p:ext uri="{BB962C8B-B14F-4D97-AF65-F5344CB8AC3E}">
        <p14:creationId xmlns:p14="http://schemas.microsoft.com/office/powerpoint/2010/main" val="183989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3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82B4AC-9A8C-18E8-94E1-FD601E92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C60AD-553D-D667-B652-64270721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93ACE4-4F2D-6083-D36D-4F241704A406}"/>
                  </a:ext>
                </a:extLst>
              </p:cNvPr>
              <p:cNvSpPr txBox="1"/>
              <p:nvPr/>
            </p:nvSpPr>
            <p:spPr>
              <a:xfrm>
                <a:off x="3224645" y="2711688"/>
                <a:ext cx="6096000" cy="717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0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93ACE4-4F2D-6083-D36D-4F241704A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645" y="2711688"/>
                <a:ext cx="6096000" cy="717312"/>
              </a:xfrm>
              <a:prstGeom prst="rect">
                <a:avLst/>
              </a:prstGeom>
              <a:blipFill>
                <a:blip r:embed="rId2"/>
                <a:stretch>
                  <a:fillRect t="-146552" b="-2155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1930571-D4A2-4355-DC3E-DF938E3EC79A}"/>
                  </a:ext>
                </a:extLst>
              </p:cNvPr>
              <p:cNvSpPr txBox="1"/>
              <p:nvPr/>
            </p:nvSpPr>
            <p:spPr>
              <a:xfrm>
                <a:off x="3088721" y="1607145"/>
                <a:ext cx="6367849" cy="717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0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1930571-D4A2-4355-DC3E-DF938E3EC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721" y="1607145"/>
                <a:ext cx="6367849" cy="717312"/>
              </a:xfrm>
              <a:prstGeom prst="rect">
                <a:avLst/>
              </a:prstGeom>
              <a:blipFill>
                <a:blip r:embed="rId3"/>
                <a:stretch>
                  <a:fillRect t="-149123" b="-22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5D7FFDB-6BB9-41DC-1753-940FC76338BC}"/>
                  </a:ext>
                </a:extLst>
              </p:cNvPr>
              <p:cNvSpPr txBox="1"/>
              <p:nvPr/>
            </p:nvSpPr>
            <p:spPr>
              <a:xfrm>
                <a:off x="1325825" y="4253511"/>
                <a:ext cx="4020064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5D7FFDB-6BB9-41DC-1753-940FC7633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825" y="4253511"/>
                <a:ext cx="4020064" cy="984372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7B1E0D7-17C2-B654-D44C-62A13302CEE6}"/>
                  </a:ext>
                </a:extLst>
              </p:cNvPr>
              <p:cNvSpPr txBox="1"/>
              <p:nvPr/>
            </p:nvSpPr>
            <p:spPr>
              <a:xfrm>
                <a:off x="6556702" y="4266483"/>
                <a:ext cx="3534033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7B1E0D7-17C2-B654-D44C-62A13302C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702" y="4266483"/>
                <a:ext cx="3534033" cy="984372"/>
              </a:xfrm>
              <a:prstGeom prst="rect">
                <a:avLst/>
              </a:prstGeom>
              <a:blipFill>
                <a:blip r:embed="rId5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9C05ED-EB9E-3E9D-F418-419D36C7AE14}"/>
              </a:ext>
            </a:extLst>
          </p:cNvPr>
          <p:cNvSpPr txBox="1"/>
          <p:nvPr/>
        </p:nvSpPr>
        <p:spPr>
          <a:xfrm>
            <a:off x="1573430" y="3810744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B974675-B723-4270-B618-E794C8401F22}"/>
              </a:ext>
            </a:extLst>
          </p:cNvPr>
          <p:cNvSpPr txBox="1"/>
          <p:nvPr/>
        </p:nvSpPr>
        <p:spPr>
          <a:xfrm>
            <a:off x="6643346" y="3810744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30AFAF4-6772-4708-B43D-9646084BE1EA}"/>
              </a:ext>
            </a:extLst>
          </p:cNvPr>
          <p:cNvSpPr txBox="1"/>
          <p:nvPr/>
        </p:nvSpPr>
        <p:spPr>
          <a:xfrm>
            <a:off x="1254032" y="5678243"/>
            <a:ext cx="131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現在這個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時間點的權重值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E24929E-4D10-D907-53A2-3C6E752845AD}"/>
              </a:ext>
            </a:extLst>
          </p:cNvPr>
          <p:cNvSpPr txBox="1"/>
          <p:nvPr/>
        </p:nvSpPr>
        <p:spPr>
          <a:xfrm>
            <a:off x="2329540" y="5678243"/>
            <a:ext cx="131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上一次的時間點的權重值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68AAD50-196F-104F-65EC-DEB49D8E4F3C}"/>
              </a:ext>
            </a:extLst>
          </p:cNvPr>
          <p:cNvSpPr txBox="1"/>
          <p:nvPr/>
        </p:nvSpPr>
        <p:spPr>
          <a:xfrm>
            <a:off x="6300649" y="5678243"/>
            <a:ext cx="131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現在這個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時間點的偏置項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FD100DC-E11A-6F71-3E50-D6ED677FBDC4}"/>
              </a:ext>
            </a:extLst>
          </p:cNvPr>
          <p:cNvSpPr txBox="1"/>
          <p:nvPr/>
        </p:nvSpPr>
        <p:spPr>
          <a:xfrm>
            <a:off x="7376157" y="5678243"/>
            <a:ext cx="131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上一次的時間點的偏置項</a:t>
            </a: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D7DCB54C-CA5A-2285-7390-822F1A2BF86E}"/>
              </a:ext>
            </a:extLst>
          </p:cNvPr>
          <p:cNvCxnSpPr>
            <a:cxnSpLocks/>
          </p:cNvCxnSpPr>
          <p:nvPr/>
        </p:nvCxnSpPr>
        <p:spPr>
          <a:xfrm flipV="1">
            <a:off x="2025938" y="5064077"/>
            <a:ext cx="0" cy="544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A46AADF-D758-5052-76AD-60CA2D62AADE}"/>
              </a:ext>
            </a:extLst>
          </p:cNvPr>
          <p:cNvCxnSpPr>
            <a:cxnSpLocks/>
          </p:cNvCxnSpPr>
          <p:nvPr/>
        </p:nvCxnSpPr>
        <p:spPr>
          <a:xfrm flipV="1">
            <a:off x="3063790" y="5064077"/>
            <a:ext cx="0" cy="544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F13DFC86-1838-03BA-B687-2CCFC809311F}"/>
              </a:ext>
            </a:extLst>
          </p:cNvPr>
          <p:cNvCxnSpPr>
            <a:cxnSpLocks/>
          </p:cNvCxnSpPr>
          <p:nvPr/>
        </p:nvCxnSpPr>
        <p:spPr>
          <a:xfrm flipV="1">
            <a:off x="7072555" y="5064077"/>
            <a:ext cx="0" cy="544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255C47DF-E9F5-79E8-4D28-01C4036484B9}"/>
              </a:ext>
            </a:extLst>
          </p:cNvPr>
          <p:cNvCxnSpPr>
            <a:cxnSpLocks/>
          </p:cNvCxnSpPr>
          <p:nvPr/>
        </p:nvCxnSpPr>
        <p:spPr>
          <a:xfrm flipV="1">
            <a:off x="8110407" y="5064077"/>
            <a:ext cx="0" cy="544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71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3" grpId="0"/>
      <p:bldP spid="9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4221B0-D24F-6065-3B3D-B2EAF1B9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Convergence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 gradients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849915-0254-B701-3C19-98812210F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9A9C09E-0BC7-B39B-0925-3E924C9CADFC}"/>
                  </a:ext>
                </a:extLst>
              </p:cNvPr>
              <p:cNvSpPr txBox="1"/>
              <p:nvPr/>
            </p:nvSpPr>
            <p:spPr>
              <a:xfrm>
                <a:off x="4787762" y="2844044"/>
                <a:ext cx="2616476" cy="495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zh-TW" altLang="en-US" sz="240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9A9C09E-0BC7-B39B-0925-3E924C9CA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762" y="2844044"/>
                <a:ext cx="2616476" cy="495328"/>
              </a:xfrm>
              <a:prstGeom prst="rect">
                <a:avLst/>
              </a:prstGeom>
              <a:blipFill>
                <a:blip r:embed="rId2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1E301F7-82CC-600E-F54E-0BD258ED623C}"/>
                  </a:ext>
                </a:extLst>
              </p:cNvPr>
              <p:cNvSpPr txBox="1"/>
              <p:nvPr/>
            </p:nvSpPr>
            <p:spPr>
              <a:xfrm>
                <a:off x="653143" y="1947095"/>
                <a:ext cx="8348398" cy="497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在經過很多個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steps (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𝑡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很大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的更新之後，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gradients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等於零的情況：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1E301F7-82CC-600E-F54E-0BD258ED6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947095"/>
                <a:ext cx="8348398" cy="497444"/>
              </a:xfrm>
              <a:prstGeom prst="rect">
                <a:avLst/>
              </a:prstGeom>
              <a:blipFill>
                <a:blip r:embed="rId3"/>
                <a:stretch>
                  <a:fillRect l="-608" b="-2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4E4FD23-9B4F-5E03-DB21-9A2257D9B6B5}"/>
                  </a:ext>
                </a:extLst>
              </p:cNvPr>
              <p:cNvSpPr txBox="1"/>
              <p:nvPr/>
            </p:nvSpPr>
            <p:spPr>
              <a:xfrm>
                <a:off x="653143" y="3951771"/>
                <a:ext cx="10136776" cy="1477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ℒ: loss function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: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在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𝑡</m:t>
                    </m:r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個時間點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(step)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 的的參數組合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包含各層的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w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跟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b)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zh-TW" altLang="en-US" sz="200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: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梯度</a:t>
                </a:r>
                <a:endParaRPr kumimoji="1" lang="en-US" altLang="zh-TW" sz="20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4E4FD23-9B4F-5E03-DB21-9A2257D9B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3951771"/>
                <a:ext cx="10136776" cy="1477456"/>
              </a:xfrm>
              <a:prstGeom prst="rect">
                <a:avLst/>
              </a:prstGeom>
              <a:blipFill>
                <a:blip r:embed="rId4"/>
                <a:stretch>
                  <a:fillRect l="-501" b="-42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47A6FCC6-CC58-61CD-75B7-BAC198C04BE9}"/>
              </a:ext>
            </a:extLst>
          </p:cNvPr>
          <p:cNvSpPr txBox="1"/>
          <p:nvPr/>
        </p:nvSpPr>
        <p:spPr>
          <a:xfrm>
            <a:off x="2721176" y="5722338"/>
            <a:ext cx="6749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此時代表模型可能已經達到目標函數的最佳解</a:t>
            </a:r>
          </a:p>
        </p:txBody>
      </p:sp>
    </p:spTree>
    <p:extLst>
      <p:ext uri="{BB962C8B-B14F-4D97-AF65-F5344CB8AC3E}">
        <p14:creationId xmlns:p14="http://schemas.microsoft.com/office/powerpoint/2010/main" val="81504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142AE3A-A6CA-F8DE-3303-7940E485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Backpropagation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9AC1F8-470D-5ED7-914B-ADC780A6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031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Training Process of a Deep Learning Model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4" y="1633066"/>
            <a:ext cx="10918370" cy="659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深度學習模型被訓練的流程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EEFB9BFD-F9C6-6AB6-326C-7A7D45DB1C74}"/>
              </a:ext>
            </a:extLst>
          </p:cNvPr>
          <p:cNvSpPr/>
          <p:nvPr/>
        </p:nvSpPr>
        <p:spPr>
          <a:xfrm>
            <a:off x="3447977" y="3599611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Model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15EF64E-F399-2DE4-7A68-D316FB6A0B73}"/>
              </a:ext>
            </a:extLst>
          </p:cNvPr>
          <p:cNvSpPr/>
          <p:nvPr/>
        </p:nvSpPr>
        <p:spPr>
          <a:xfrm>
            <a:off x="2668560" y="3991497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形 9" descr="報紙 外框">
            <a:extLst>
              <a:ext uri="{FF2B5EF4-FFF2-40B4-BE49-F238E27FC236}">
                <a16:creationId xmlns:a16="http://schemas.microsoft.com/office/drawing/2014/main" id="{59853B34-BD39-969F-7F64-818649881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3437" y="3599613"/>
            <a:ext cx="914400" cy="9144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F305BD-005C-2DEC-BC9C-8F8E22D2FF07}"/>
              </a:ext>
            </a:extLst>
          </p:cNvPr>
          <p:cNvSpPr txBox="1"/>
          <p:nvPr/>
        </p:nvSpPr>
        <p:spPr>
          <a:xfrm>
            <a:off x="1143471" y="4451267"/>
            <a:ext cx="145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Training Data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C6569A-990B-7213-23FC-77F86AE36CE4}"/>
              </a:ext>
            </a:extLst>
          </p:cNvPr>
          <p:cNvSpPr/>
          <p:nvPr/>
        </p:nvSpPr>
        <p:spPr>
          <a:xfrm>
            <a:off x="8836407" y="3606139"/>
            <a:ext cx="1776548" cy="96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Gradient Descent</a:t>
            </a:r>
            <a:endParaRPr kumimoji="1" lang="zh-TW" altLang="en-US" sz="2000" dirty="0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92BEB477-FE10-A1BC-0906-F170628FBAA7}"/>
              </a:ext>
            </a:extLst>
          </p:cNvPr>
          <p:cNvSpPr/>
          <p:nvPr/>
        </p:nvSpPr>
        <p:spPr>
          <a:xfrm>
            <a:off x="5410672" y="3991496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DD15A93A-0CD2-C79F-0DFF-4D3DD0B3C307}"/>
              </a:ext>
            </a:extLst>
          </p:cNvPr>
          <p:cNvSpPr/>
          <p:nvPr/>
        </p:nvSpPr>
        <p:spPr>
          <a:xfrm>
            <a:off x="8114683" y="3991495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9A6D87-CE55-2061-0736-6FD094C4FF6C}"/>
              </a:ext>
            </a:extLst>
          </p:cNvPr>
          <p:cNvSpPr/>
          <p:nvPr/>
        </p:nvSpPr>
        <p:spPr>
          <a:xfrm>
            <a:off x="6072523" y="3599611"/>
            <a:ext cx="1776548" cy="9688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Back-Propagation</a:t>
            </a:r>
            <a:endParaRPr kumimoji="1" lang="zh-TW" altLang="en-US" sz="2000" dirty="0"/>
          </a:p>
        </p:txBody>
      </p: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6326C4D3-9590-9F3C-B85B-0637613E6D82}"/>
              </a:ext>
            </a:extLst>
          </p:cNvPr>
          <p:cNvCxnSpPr>
            <a:cxnSpLocks/>
            <a:stCxn id="3" idx="2"/>
            <a:endCxn id="15" idx="2"/>
          </p:cNvCxnSpPr>
          <p:nvPr/>
        </p:nvCxnSpPr>
        <p:spPr>
          <a:xfrm rot="5400000" flipH="1" flipV="1">
            <a:off x="5579944" y="3255078"/>
            <a:ext cx="67492" cy="2694214"/>
          </a:xfrm>
          <a:prstGeom prst="bentConnector3">
            <a:avLst>
              <a:gd name="adj1" fmla="val -76451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D7D5AC2-42BE-154C-C043-04D70F83673C}"/>
              </a:ext>
            </a:extLst>
          </p:cNvPr>
          <p:cNvSpPr txBox="1"/>
          <p:nvPr/>
        </p:nvSpPr>
        <p:spPr>
          <a:xfrm>
            <a:off x="4526442" y="5143190"/>
            <a:ext cx="212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Calculate </a:t>
            </a:r>
            <a:r>
              <a:rPr kumimoji="1" lang="en-US" altLang="zh-TW" dirty="0">
                <a:solidFill>
                  <a:srgbClr val="FF0000"/>
                </a:solidFill>
              </a:rPr>
              <a:t>gradients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A764E92D-F56C-FD51-7293-A462E1CD88AB}"/>
              </a:ext>
            </a:extLst>
          </p:cNvPr>
          <p:cNvCxnSpPr>
            <a:cxnSpLocks/>
            <a:stCxn id="12" idx="0"/>
            <a:endCxn id="3" idx="0"/>
          </p:cNvCxnSpPr>
          <p:nvPr/>
        </p:nvCxnSpPr>
        <p:spPr>
          <a:xfrm rot="16200000" flipV="1">
            <a:off x="6992368" y="873826"/>
            <a:ext cx="6528" cy="5458098"/>
          </a:xfrm>
          <a:prstGeom prst="bentConnector3">
            <a:avLst>
              <a:gd name="adj1" fmla="val 93382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E1E6A52-27E7-78A7-0F0B-364A96D630CB}"/>
              </a:ext>
            </a:extLst>
          </p:cNvPr>
          <p:cNvSpPr txBox="1"/>
          <p:nvPr/>
        </p:nvSpPr>
        <p:spPr>
          <a:xfrm>
            <a:off x="5228961" y="2588021"/>
            <a:ext cx="398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Update</a:t>
            </a:r>
            <a:r>
              <a:rPr kumimoji="1" lang="en-US" altLang="zh-TW" dirty="0"/>
              <a:t> weights (the </a:t>
            </a:r>
            <a:r>
              <a:rPr kumimoji="1" lang="en-US" altLang="zh-TW" dirty="0">
                <a:solidFill>
                  <a:srgbClr val="FF0000"/>
                </a:solidFill>
              </a:rPr>
              <a:t>learning</a:t>
            </a:r>
            <a:r>
              <a:rPr kumimoji="1" lang="en-US" altLang="zh-TW" dirty="0"/>
              <a:t> part)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698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AF8EA-BD99-0D08-BA14-2EEB3A7A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cs typeface="Calibri" panose="020F0502020204030204" pitchFamily="34" charset="0"/>
              </a:rPr>
              <a:t>What is Backpropagation? (BP)</a:t>
            </a:r>
            <a:endParaRPr kumimoji="1" lang="zh-TW" altLang="en-US" dirty="0"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892CCB-E7C6-80BC-7DB2-3A3D530C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730D918F-31FD-A61D-2588-ADC2DD1ED076}"/>
              </a:ext>
            </a:extLst>
          </p:cNvPr>
          <p:cNvSpPr txBox="1"/>
          <p:nvPr/>
        </p:nvSpPr>
        <p:spPr>
          <a:xfrm>
            <a:off x="862089" y="2027790"/>
            <a:ext cx="10411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" altLang="zh-TW" sz="2800" dirty="0"/>
              <a:t>Backpropagation is the application of the </a:t>
            </a:r>
            <a:r>
              <a:rPr kumimoji="1" lang="en" altLang="zh-TW" sz="2800" b="1" dirty="0"/>
              <a:t>chain rule </a:t>
            </a:r>
            <a:r>
              <a:rPr kumimoji="1" lang="en" altLang="zh-TW" sz="2800" dirty="0"/>
              <a:t>from calculus </a:t>
            </a:r>
            <a:r>
              <a:rPr kumimoji="1" lang="en" altLang="zh-TW" sz="2800" dirty="0">
                <a:solidFill>
                  <a:srgbClr val="FF0000"/>
                </a:solidFill>
              </a:rPr>
              <a:t>for computing the gradient</a:t>
            </a:r>
            <a:r>
              <a:rPr kumimoji="1" lang="en" altLang="zh-TW" sz="2800" dirty="0"/>
              <a:t>.</a:t>
            </a:r>
            <a:endParaRPr kumimoji="1" lang="zh-TW" altLang="en-US" sz="28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E35FAA5-8201-9D53-8E42-7E95E8BF4FE2}"/>
              </a:ext>
            </a:extLst>
          </p:cNvPr>
          <p:cNvSpPr txBox="1"/>
          <p:nvPr/>
        </p:nvSpPr>
        <p:spPr>
          <a:xfrm>
            <a:off x="5038531" y="5892340"/>
            <a:ext cx="6532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err="1"/>
              <a:t>Rumelhart</a:t>
            </a:r>
            <a:r>
              <a:rPr kumimoji="1" lang="en-US" altLang="zh-TW" sz="1400" dirty="0"/>
              <a:t>, David E., Geoffrey E. Hinton, and Ronald J. Williams. "Learning representations by back-propagating errors." nature 323.6088 (1986): 533-536.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D4D002B-3B83-7907-792F-85CCF8634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112" y="3248364"/>
            <a:ext cx="3234075" cy="3167196"/>
          </a:xfrm>
          <a:prstGeom prst="rect">
            <a:avLst/>
          </a:prstGeom>
        </p:spPr>
      </p:pic>
      <p:pic>
        <p:nvPicPr>
          <p:cNvPr id="1026" name="Picture 2" descr="First Reactions | Geoffrey Hinton, Nobel Prize in Physics 2024 | Telephone  interview">
            <a:extLst>
              <a:ext uri="{FF2B5EF4-FFF2-40B4-BE49-F238E27FC236}">
                <a16:creationId xmlns:a16="http://schemas.microsoft.com/office/drawing/2014/main" id="{B2D82DC1-10BE-9D1C-EAFE-AE613A309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999" y="3166343"/>
            <a:ext cx="3686625" cy="207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C9A668E-82D8-A73A-5B53-0843E9672E53}"/>
              </a:ext>
            </a:extLst>
          </p:cNvPr>
          <p:cNvSpPr txBox="1"/>
          <p:nvPr/>
        </p:nvSpPr>
        <p:spPr>
          <a:xfrm>
            <a:off x="7236581" y="5300356"/>
            <a:ext cx="3376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1200" dirty="0"/>
              <a:t>https://</a:t>
            </a:r>
            <a:r>
              <a:rPr kumimoji="1" lang="en" altLang="zh-TW" sz="1200" dirty="0" err="1"/>
              <a:t>www.youtube.com</a:t>
            </a:r>
            <a:r>
              <a:rPr kumimoji="1" lang="en" altLang="zh-TW" sz="1200" dirty="0"/>
              <a:t>/</a:t>
            </a:r>
            <a:r>
              <a:rPr kumimoji="1" lang="en" altLang="zh-TW" sz="1200" dirty="0" err="1"/>
              <a:t>watch?v</a:t>
            </a:r>
            <a:r>
              <a:rPr kumimoji="1" lang="en" altLang="zh-TW" sz="1200" dirty="0"/>
              <a:t>=-</a:t>
            </a:r>
            <a:r>
              <a:rPr kumimoji="1" lang="en" altLang="zh-TW" sz="1200" dirty="0" err="1"/>
              <a:t>icD_KmvnnM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125959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142AE3A-A6CA-F8DE-3303-7940E485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Backpropagation 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推導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9AC1F8-470D-5ED7-914B-ADC780A6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247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31F1E6-BC4D-83CB-7EB2-9B69AA2A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(Calculus) Chain Rule - 1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253EAA-ED79-65AB-6116-EB20C535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F4F9656-CC21-57EC-B847-9FE7461E9080}"/>
              </a:ext>
            </a:extLst>
          </p:cNvPr>
          <p:cNvSpPr/>
          <p:nvPr/>
        </p:nvSpPr>
        <p:spPr>
          <a:xfrm>
            <a:off x="3807279" y="22272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DDA954D-F9ED-0A19-3F67-EBBBEFFE5565}"/>
              </a:ext>
            </a:extLst>
          </p:cNvPr>
          <p:cNvSpPr/>
          <p:nvPr/>
        </p:nvSpPr>
        <p:spPr>
          <a:xfrm>
            <a:off x="5571309" y="22272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3083251-F113-1702-DB34-D6ACEBFCB67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378779" y="2512967"/>
            <a:ext cx="119253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3ABF0E73-6286-B7C8-E5EE-38924A222A35}"/>
              </a:ext>
            </a:extLst>
          </p:cNvPr>
          <p:cNvSpPr/>
          <p:nvPr/>
        </p:nvSpPr>
        <p:spPr>
          <a:xfrm>
            <a:off x="7335339" y="22272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0BC100AF-C181-FB43-F9FA-8E89397D67AC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6142809" y="2512967"/>
            <a:ext cx="119253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5E6C588-5C81-520F-E3E4-78EFC5916832}"/>
                  </a:ext>
                </a:extLst>
              </p:cNvPr>
              <p:cNvSpPr txBox="1"/>
              <p:nvPr/>
            </p:nvSpPr>
            <p:spPr>
              <a:xfrm>
                <a:off x="7455626" y="2227217"/>
                <a:ext cx="330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5E6C588-5C81-520F-E3E4-78EFC5916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626" y="2227217"/>
                <a:ext cx="330926" cy="523220"/>
              </a:xfrm>
              <a:prstGeom prst="rect">
                <a:avLst/>
              </a:prstGeom>
              <a:blipFill>
                <a:blip r:embed="rId3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888ABA3-201D-2CFF-1044-027AED13583E}"/>
                  </a:ext>
                </a:extLst>
              </p:cNvPr>
              <p:cNvSpPr txBox="1"/>
              <p:nvPr/>
            </p:nvSpPr>
            <p:spPr>
              <a:xfrm>
                <a:off x="5679820" y="2227217"/>
                <a:ext cx="330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888ABA3-201D-2CFF-1044-027AED135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820" y="2227217"/>
                <a:ext cx="330926" cy="523220"/>
              </a:xfrm>
              <a:prstGeom prst="rect">
                <a:avLst/>
              </a:prstGeom>
              <a:blipFill>
                <a:blip r:embed="rId4"/>
                <a:stretch>
                  <a:fillRect l="-11111" r="-25926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81EC9AE-4E91-1D2C-B4D5-03F23F507833}"/>
                  </a:ext>
                </a:extLst>
              </p:cNvPr>
              <p:cNvSpPr txBox="1"/>
              <p:nvPr/>
            </p:nvSpPr>
            <p:spPr>
              <a:xfrm>
                <a:off x="3915790" y="2227217"/>
                <a:ext cx="330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81EC9AE-4E91-1D2C-B4D5-03F23F507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790" y="2227217"/>
                <a:ext cx="330926" cy="523220"/>
              </a:xfrm>
              <a:prstGeom prst="rect">
                <a:avLst/>
              </a:prstGeom>
              <a:blipFill>
                <a:blip r:embed="rId5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25CBEF5-F25E-6D26-928F-E4C19C228398}"/>
                  </a:ext>
                </a:extLst>
              </p:cNvPr>
              <p:cNvSpPr txBox="1"/>
              <p:nvPr/>
            </p:nvSpPr>
            <p:spPr>
              <a:xfrm>
                <a:off x="4800997" y="3436241"/>
                <a:ext cx="2088572" cy="983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25CBEF5-F25E-6D26-928F-E4C19C228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997" y="3436241"/>
                <a:ext cx="2088572" cy="983987"/>
              </a:xfrm>
              <a:prstGeom prst="rect">
                <a:avLst/>
              </a:prstGeom>
              <a:blipFill>
                <a:blip r:embed="rId6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8E615BB-1033-EB7F-6934-81855B4CABCC}"/>
                  </a:ext>
                </a:extLst>
              </p:cNvPr>
              <p:cNvSpPr txBox="1"/>
              <p:nvPr/>
            </p:nvSpPr>
            <p:spPr>
              <a:xfrm>
                <a:off x="636815" y="4586251"/>
                <a:ext cx="10918370" cy="823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num>
                      <m:den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代表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對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的影響，但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的變化會影響到</a:t>
                </a:r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，接著</a:t>
                </a:r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影響到</a:t>
                </a:r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8E615BB-1033-EB7F-6934-81855B4CA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5" y="4586251"/>
                <a:ext cx="10918370" cy="823752"/>
              </a:xfrm>
              <a:prstGeom prst="rect">
                <a:avLst/>
              </a:prstGeom>
              <a:blipFill>
                <a:blip r:embed="rId7"/>
                <a:stretch>
                  <a:fillRect l="-696" b="-75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F8366A21-F41F-2EF1-9CFD-FFC3F56262BB}"/>
              </a:ext>
            </a:extLst>
          </p:cNvPr>
          <p:cNvCxnSpPr/>
          <p:nvPr/>
        </p:nvCxnSpPr>
        <p:spPr>
          <a:xfrm>
            <a:off x="4547062" y="5320146"/>
            <a:ext cx="25769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65E9297-9B1D-ABFA-85C5-AF372B50588B}"/>
              </a:ext>
            </a:extLst>
          </p:cNvPr>
          <p:cNvCxnSpPr>
            <a:cxnSpLocks/>
          </p:cNvCxnSpPr>
          <p:nvPr/>
        </p:nvCxnSpPr>
        <p:spPr>
          <a:xfrm>
            <a:off x="6327075" y="4414687"/>
            <a:ext cx="4119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36ABBA12-0426-B696-A2A9-226CF67BA239}"/>
              </a:ext>
            </a:extLst>
          </p:cNvPr>
          <p:cNvCxnSpPr>
            <a:cxnSpLocks/>
          </p:cNvCxnSpPr>
          <p:nvPr/>
        </p:nvCxnSpPr>
        <p:spPr>
          <a:xfrm>
            <a:off x="8120893" y="5320146"/>
            <a:ext cx="14553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88C01CE-E6B9-447B-EFAE-4A546921EDD6}"/>
              </a:ext>
            </a:extLst>
          </p:cNvPr>
          <p:cNvCxnSpPr>
            <a:cxnSpLocks/>
          </p:cNvCxnSpPr>
          <p:nvPr/>
        </p:nvCxnSpPr>
        <p:spPr>
          <a:xfrm>
            <a:off x="5835534" y="4414687"/>
            <a:ext cx="42251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D153F7E-1C18-25CA-A4C4-9B14FBAD00A0}"/>
                  </a:ext>
                </a:extLst>
              </p:cNvPr>
              <p:cNvSpPr txBox="1"/>
              <p:nvPr/>
            </p:nvSpPr>
            <p:spPr>
              <a:xfrm>
                <a:off x="3729020" y="1765552"/>
                <a:ext cx="7280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zh-TW" sz="2400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altLang="zh-TW" sz="2400" i="1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TW" altLang="zh-TW" sz="2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D153F7E-1C18-25CA-A4C4-9B14FBAD0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020" y="1765552"/>
                <a:ext cx="72801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254C936-24E8-C5AA-9650-CD82955C5DA7}"/>
                  </a:ext>
                </a:extLst>
              </p:cNvPr>
              <p:cNvSpPr txBox="1"/>
              <p:nvPr/>
            </p:nvSpPr>
            <p:spPr>
              <a:xfrm>
                <a:off x="7257080" y="1765552"/>
                <a:ext cx="7280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zh-TW" sz="2400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altLang="zh-TW" sz="2400" b="0" i="1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𝑧</m:t>
                      </m:r>
                    </m:oMath>
                  </m:oMathPara>
                </a14:m>
                <a:endParaRPr lang="zh-TW" altLang="zh-TW" sz="2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254C936-24E8-C5AA-9650-CD82955C5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080" y="1765552"/>
                <a:ext cx="72801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小精靈- 維基百科，自由的百科全書">
            <a:extLst>
              <a:ext uri="{FF2B5EF4-FFF2-40B4-BE49-F238E27FC236}">
                <a16:creationId xmlns:a16="http://schemas.microsoft.com/office/drawing/2014/main" id="{6F7C6C10-164D-1AB8-7DBC-9E2DD4CBD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382" y="2222928"/>
            <a:ext cx="541734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71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3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31F1E6-BC4D-83CB-7EB2-9B69AA2A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(Calculus) Chain Rule  - 2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253EAA-ED79-65AB-6116-EB20C535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F4F9656-CC21-57EC-B847-9FE7461E9080}"/>
              </a:ext>
            </a:extLst>
          </p:cNvPr>
          <p:cNvSpPr/>
          <p:nvPr/>
        </p:nvSpPr>
        <p:spPr>
          <a:xfrm>
            <a:off x="3807279" y="22272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DDA954D-F9ED-0A19-3F67-EBBBEFFE5565}"/>
              </a:ext>
            </a:extLst>
          </p:cNvPr>
          <p:cNvSpPr/>
          <p:nvPr/>
        </p:nvSpPr>
        <p:spPr>
          <a:xfrm>
            <a:off x="5571309" y="186037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3083251-F113-1702-DB34-D6ACEBFCB67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 flipV="1">
            <a:off x="4378779" y="2146129"/>
            <a:ext cx="1192530" cy="366838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3ABF0E73-6286-B7C8-E5EE-38924A222A35}"/>
              </a:ext>
            </a:extLst>
          </p:cNvPr>
          <p:cNvSpPr/>
          <p:nvPr/>
        </p:nvSpPr>
        <p:spPr>
          <a:xfrm>
            <a:off x="7335339" y="22272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0BC100AF-C181-FB43-F9FA-8E89397D67AC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6142809" y="2146129"/>
            <a:ext cx="1192530" cy="366838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5E6C588-5C81-520F-E3E4-78EFC5916832}"/>
                  </a:ext>
                </a:extLst>
              </p:cNvPr>
              <p:cNvSpPr txBox="1"/>
              <p:nvPr/>
            </p:nvSpPr>
            <p:spPr>
              <a:xfrm>
                <a:off x="7455626" y="2227217"/>
                <a:ext cx="330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5E6C588-5C81-520F-E3E4-78EFC5916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626" y="2227217"/>
                <a:ext cx="330926" cy="523220"/>
              </a:xfrm>
              <a:prstGeom prst="rect">
                <a:avLst/>
              </a:prstGeom>
              <a:blipFill>
                <a:blip r:embed="rId3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888ABA3-201D-2CFF-1044-027AED13583E}"/>
                  </a:ext>
                </a:extLst>
              </p:cNvPr>
              <p:cNvSpPr txBox="1"/>
              <p:nvPr/>
            </p:nvSpPr>
            <p:spPr>
              <a:xfrm>
                <a:off x="5630611" y="1854245"/>
                <a:ext cx="4161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888ABA3-201D-2CFF-1044-027AED135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611" y="1854245"/>
                <a:ext cx="416180" cy="523220"/>
              </a:xfrm>
              <a:prstGeom prst="rect">
                <a:avLst/>
              </a:prstGeom>
              <a:blipFill>
                <a:blip r:embed="rId4"/>
                <a:stretch>
                  <a:fillRect r="-117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81EC9AE-4E91-1D2C-B4D5-03F23F507833}"/>
                  </a:ext>
                </a:extLst>
              </p:cNvPr>
              <p:cNvSpPr txBox="1"/>
              <p:nvPr/>
            </p:nvSpPr>
            <p:spPr>
              <a:xfrm>
                <a:off x="3915790" y="2227217"/>
                <a:ext cx="330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81EC9AE-4E91-1D2C-B4D5-03F23F507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790" y="2227217"/>
                <a:ext cx="330926" cy="523220"/>
              </a:xfrm>
              <a:prstGeom prst="rect">
                <a:avLst/>
              </a:prstGeom>
              <a:blipFill>
                <a:blip r:embed="rId5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25CBEF5-F25E-6D26-928F-E4C19C228398}"/>
                  </a:ext>
                </a:extLst>
              </p:cNvPr>
              <p:cNvSpPr txBox="1"/>
              <p:nvPr/>
            </p:nvSpPr>
            <p:spPr>
              <a:xfrm>
                <a:off x="3807279" y="3639911"/>
                <a:ext cx="3979273" cy="9103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TW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25CBEF5-F25E-6D26-928F-E4C19C228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279" y="3639911"/>
                <a:ext cx="3979273" cy="910377"/>
              </a:xfrm>
              <a:prstGeom prst="rect">
                <a:avLst/>
              </a:prstGeom>
              <a:blipFill>
                <a:blip r:embed="rId6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8E615BB-1033-EB7F-6934-81855B4CABCC}"/>
                  </a:ext>
                </a:extLst>
              </p:cNvPr>
              <p:cNvSpPr txBox="1"/>
              <p:nvPr/>
            </p:nvSpPr>
            <p:spPr>
              <a:xfrm>
                <a:off x="636815" y="4653601"/>
                <a:ext cx="10918370" cy="1384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num>
                      <m:den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代表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對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的影響</a:t>
                </a:r>
                <a:endParaRPr kumimoji="1" lang="en-US" altLang="zh-TW" sz="2400" dirty="0">
                  <a:solidFill>
                    <a:schemeClr val="tx1"/>
                  </a:solidFill>
                  <a:latin typeface="Calibri" panose="020F0502020204030204" pitchFamily="34" charset="0"/>
                  <a:ea typeface="Microsoft JhengHei" panose="020B0604030504040204" pitchFamily="34" charset="-120"/>
                  <a:cs typeface="Calibri" panose="020F0502020204030204" pitchFamily="34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但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的變化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由</a:t>
                </a:r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  <a:ea typeface="Microsoft JhengHei" panose="020B0604030504040204" pitchFamily="34" charset="-120"/>
                        <a:cs typeface="Calibri" panose="020F0502020204030204" pitchFamily="34" charset="0"/>
                      </a:rPr>
                      <m:t>𝑚</m:t>
                    </m:r>
                  </m:oMath>
                </a14:m>
                <a:r>
                  <a:rPr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和</a:t>
                </a:r>
                <a:r>
                  <a:rPr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共同影響</a:t>
                </a:r>
                <a:endParaRPr lang="zh-TW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8E615BB-1033-EB7F-6934-81855B4CA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5" y="4653601"/>
                <a:ext cx="10918370" cy="1384738"/>
              </a:xfrm>
              <a:prstGeom prst="rect">
                <a:avLst/>
              </a:prstGeom>
              <a:blipFill>
                <a:blip r:embed="rId7"/>
                <a:stretch>
                  <a:fillRect l="-696"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橢圓 10">
            <a:extLst>
              <a:ext uri="{FF2B5EF4-FFF2-40B4-BE49-F238E27FC236}">
                <a16:creationId xmlns:a16="http://schemas.microsoft.com/office/drawing/2014/main" id="{01E5E915-1BA4-4D7B-96E5-4D2B8571B92C}"/>
              </a:ext>
            </a:extLst>
          </p:cNvPr>
          <p:cNvSpPr/>
          <p:nvPr/>
        </p:nvSpPr>
        <p:spPr>
          <a:xfrm>
            <a:off x="5571309" y="267851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3E04C673-8D0D-5530-4525-B85F481BEB24}"/>
              </a:ext>
            </a:extLst>
          </p:cNvPr>
          <p:cNvCxnSpPr>
            <a:cxnSpLocks/>
          </p:cNvCxnSpPr>
          <p:nvPr/>
        </p:nvCxnSpPr>
        <p:spPr>
          <a:xfrm>
            <a:off x="4378779" y="2593126"/>
            <a:ext cx="1192530" cy="366838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50D44577-B8B6-0DCB-3EA6-DE1EA34D3A6D}"/>
              </a:ext>
            </a:extLst>
          </p:cNvPr>
          <p:cNvCxnSpPr>
            <a:cxnSpLocks/>
          </p:cNvCxnSpPr>
          <p:nvPr/>
        </p:nvCxnSpPr>
        <p:spPr>
          <a:xfrm flipV="1">
            <a:off x="6142809" y="2593126"/>
            <a:ext cx="1192530" cy="366838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CAD5B5A-9989-38F0-AF3C-16833273D11D}"/>
                  </a:ext>
                </a:extLst>
              </p:cNvPr>
              <p:cNvSpPr txBox="1"/>
              <p:nvPr/>
            </p:nvSpPr>
            <p:spPr>
              <a:xfrm>
                <a:off x="5679820" y="2678514"/>
                <a:ext cx="330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TW" altLang="en-US" sz="28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CAD5B5A-9989-38F0-AF3C-16833273D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820" y="2678514"/>
                <a:ext cx="330926" cy="523220"/>
              </a:xfrm>
              <a:prstGeom prst="rect">
                <a:avLst/>
              </a:prstGeom>
              <a:blipFill>
                <a:blip r:embed="rId8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AF8EA-BD99-0D08-BA14-2EEB3A7A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>
                <a:latin typeface="Calibri" panose="020F0502020204030204" pitchFamily="34" charset="0"/>
                <a:cs typeface="Calibri" panose="020F0502020204030204" pitchFamily="34" charset="0"/>
              </a:rPr>
              <a:t>MLP </a:t>
            </a:r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多層感知機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(</a:t>
            </a:r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今天的範例模型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)</a:t>
            </a:r>
            <a:endParaRPr kumimoji="1"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892CCB-E7C6-80BC-7DB2-3A3D530C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7AB8C47-5524-0038-D649-69B2C77D7CBB}"/>
              </a:ext>
            </a:extLst>
          </p:cNvPr>
          <p:cNvSpPr txBox="1"/>
          <p:nvPr/>
        </p:nvSpPr>
        <p:spPr>
          <a:xfrm>
            <a:off x="1521239" y="5139003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B8E163F-4CEA-2F10-162B-EEC3EF066DEA}"/>
              </a:ext>
            </a:extLst>
          </p:cNvPr>
          <p:cNvSpPr txBox="1"/>
          <p:nvPr/>
        </p:nvSpPr>
        <p:spPr>
          <a:xfrm>
            <a:off x="3270029" y="5137048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隱藏層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5F08F7B-E78B-1A71-34AC-B061A6227665}"/>
              </a:ext>
            </a:extLst>
          </p:cNvPr>
          <p:cNvSpPr txBox="1"/>
          <p:nvPr/>
        </p:nvSpPr>
        <p:spPr>
          <a:xfrm>
            <a:off x="4341976" y="5137048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nd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0A140E3B-07B3-7193-78EF-B134346A08C6}"/>
              </a:ext>
            </a:extLst>
          </p:cNvPr>
          <p:cNvSpPr/>
          <p:nvPr/>
        </p:nvSpPr>
        <p:spPr>
          <a:xfrm>
            <a:off x="1795559" y="314186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B8A5897E-7E2D-B5A0-4454-C3B7AC1E73CC}"/>
              </a:ext>
            </a:extLst>
          </p:cNvPr>
          <p:cNvSpPr/>
          <p:nvPr/>
        </p:nvSpPr>
        <p:spPr>
          <a:xfrm>
            <a:off x="1795559" y="433417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01085F7E-B871-F1B5-8A14-9697FC1B3FAF}"/>
              </a:ext>
            </a:extLst>
          </p:cNvPr>
          <p:cNvCxnSpPr>
            <a:cxnSpLocks/>
            <a:stCxn id="35" idx="6"/>
            <a:endCxn id="40" idx="2"/>
          </p:cNvCxnSpPr>
          <p:nvPr/>
        </p:nvCxnSpPr>
        <p:spPr>
          <a:xfrm>
            <a:off x="2367059" y="3427613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603A1E2F-5278-0804-7C0E-99A7FA83719B}"/>
              </a:ext>
            </a:extLst>
          </p:cNvPr>
          <p:cNvCxnSpPr>
            <a:cxnSpLocks/>
            <a:stCxn id="36" idx="6"/>
            <a:endCxn id="39" idx="2"/>
          </p:cNvCxnSpPr>
          <p:nvPr/>
        </p:nvCxnSpPr>
        <p:spPr>
          <a:xfrm flipV="1">
            <a:off x="2367059" y="3429000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848CD7D4-CE51-C966-ADC2-154771EB4468}"/>
              </a:ext>
            </a:extLst>
          </p:cNvPr>
          <p:cNvSpPr/>
          <p:nvPr/>
        </p:nvSpPr>
        <p:spPr>
          <a:xfrm>
            <a:off x="3544349" y="31432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9D9B415E-57FE-DE97-5467-7B23145BEBEB}"/>
              </a:ext>
            </a:extLst>
          </p:cNvPr>
          <p:cNvSpPr/>
          <p:nvPr/>
        </p:nvSpPr>
        <p:spPr>
          <a:xfrm>
            <a:off x="3532919" y="43287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60652A3-B613-A040-4159-6D567F77A718}"/>
              </a:ext>
            </a:extLst>
          </p:cNvPr>
          <p:cNvCxnSpPr>
            <a:cxnSpLocks/>
            <a:stCxn id="35" idx="6"/>
            <a:endCxn id="39" idx="2"/>
          </p:cNvCxnSpPr>
          <p:nvPr/>
        </p:nvCxnSpPr>
        <p:spPr>
          <a:xfrm>
            <a:off x="2367059" y="3427613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C5F319D3-B77E-A419-12AE-4849199A72C2}"/>
              </a:ext>
            </a:extLst>
          </p:cNvPr>
          <p:cNvCxnSpPr>
            <a:cxnSpLocks/>
            <a:stCxn id="36" idx="6"/>
            <a:endCxn id="40" idx="2"/>
          </p:cNvCxnSpPr>
          <p:nvPr/>
        </p:nvCxnSpPr>
        <p:spPr>
          <a:xfrm flipV="1">
            <a:off x="2367059" y="4614483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89CAE9D8-873E-418F-1CB8-226887EBDA78}"/>
              </a:ext>
            </a:extLst>
          </p:cNvPr>
          <p:cNvSpPr/>
          <p:nvPr/>
        </p:nvSpPr>
        <p:spPr>
          <a:xfrm>
            <a:off x="4620293" y="37147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9542D8DC-55C3-FBE5-768E-460AEBA35D1E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>
            <a:off x="4115849" y="3429000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1995E5D4-2D0F-5962-7D50-B9D05353CE13}"/>
              </a:ext>
            </a:extLst>
          </p:cNvPr>
          <p:cNvCxnSpPr>
            <a:cxnSpLocks/>
            <a:stCxn id="40" idx="6"/>
            <a:endCxn id="43" idx="2"/>
          </p:cNvCxnSpPr>
          <p:nvPr/>
        </p:nvCxnSpPr>
        <p:spPr>
          <a:xfrm flipV="1">
            <a:off x="4104419" y="4000500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B0FA5BCE-1177-28B5-4B4C-C32F428C474B}"/>
                  </a:ext>
                </a:extLst>
              </p:cNvPr>
              <p:cNvSpPr txBox="1"/>
              <p:nvPr/>
            </p:nvSpPr>
            <p:spPr>
              <a:xfrm>
                <a:off x="1901274" y="3192253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B0FA5BCE-1177-28B5-4B4C-C32F428C4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274" y="3192253"/>
                <a:ext cx="322139" cy="400110"/>
              </a:xfrm>
              <a:prstGeom prst="rect">
                <a:avLst/>
              </a:prstGeom>
              <a:blipFill>
                <a:blip r:embed="rId2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B2CA4DFB-71AE-81E0-4C1E-EE61BD33CE01}"/>
                  </a:ext>
                </a:extLst>
              </p:cNvPr>
              <p:cNvSpPr txBox="1"/>
              <p:nvPr/>
            </p:nvSpPr>
            <p:spPr>
              <a:xfrm>
                <a:off x="1877491" y="4397247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B2CA4DFB-71AE-81E0-4C1E-EE61BD33CE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491" y="4397247"/>
                <a:ext cx="44485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B250A318-BEA3-7D27-FE79-3C48572B4F74}"/>
                  </a:ext>
                </a:extLst>
              </p:cNvPr>
              <p:cNvSpPr txBox="1"/>
              <p:nvPr/>
            </p:nvSpPr>
            <p:spPr>
              <a:xfrm>
                <a:off x="2560319" y="3011739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B250A318-BEA3-7D27-FE79-3C48572B4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319" y="3011739"/>
                <a:ext cx="779339" cy="4135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B50A2CA7-C272-2E7E-EA5A-3E2DD73099F0}"/>
                  </a:ext>
                </a:extLst>
              </p:cNvPr>
              <p:cNvSpPr txBox="1"/>
              <p:nvPr/>
            </p:nvSpPr>
            <p:spPr>
              <a:xfrm>
                <a:off x="2120604" y="3562975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B50A2CA7-C272-2E7E-EA5A-3E2DD7309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604" y="3562975"/>
                <a:ext cx="526489" cy="413511"/>
              </a:xfrm>
              <a:prstGeom prst="rect">
                <a:avLst/>
              </a:prstGeom>
              <a:blipFill>
                <a:blip r:embed="rId5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AED0DA0-1E46-0DEC-24F1-F2A75E12C94C}"/>
                  </a:ext>
                </a:extLst>
              </p:cNvPr>
              <p:cNvSpPr txBox="1"/>
              <p:nvPr/>
            </p:nvSpPr>
            <p:spPr>
              <a:xfrm>
                <a:off x="2602378" y="4580043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AED0DA0-1E46-0DEC-24F1-F2A75E12C9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378" y="4580043"/>
                <a:ext cx="711521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6FBC5C31-44D2-185C-76DD-05B45A369FCC}"/>
                  </a:ext>
                </a:extLst>
              </p:cNvPr>
              <p:cNvSpPr txBox="1"/>
              <p:nvPr/>
            </p:nvSpPr>
            <p:spPr>
              <a:xfrm>
                <a:off x="2121406" y="39564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6FBC5C31-44D2-185C-76DD-05B45A369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406" y="3956474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F571DFA5-8560-9401-F20B-7980FD11E622}"/>
                  </a:ext>
                </a:extLst>
              </p:cNvPr>
              <p:cNvSpPr txBox="1"/>
              <p:nvPr/>
            </p:nvSpPr>
            <p:spPr>
              <a:xfrm>
                <a:off x="3601366" y="3218494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F571DFA5-8560-9401-F20B-7980FD11E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66" y="3218494"/>
                <a:ext cx="51587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64F6F2BD-6AED-CFF3-E75C-B2593F7884B4}"/>
                  </a:ext>
                </a:extLst>
              </p:cNvPr>
              <p:cNvSpPr txBox="1"/>
              <p:nvPr/>
            </p:nvSpPr>
            <p:spPr>
              <a:xfrm>
                <a:off x="3577877" y="440919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64F6F2BD-6AED-CFF3-E75C-B2593F7884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877" y="4409198"/>
                <a:ext cx="50444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C5D916AA-B506-4DD6-4815-DD98843F0B5E}"/>
                  </a:ext>
                </a:extLst>
              </p:cNvPr>
              <p:cNvSpPr txBox="1"/>
              <p:nvPr/>
            </p:nvSpPr>
            <p:spPr>
              <a:xfrm>
                <a:off x="4653821" y="3806432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C5D916AA-B506-4DD6-4815-DD98843F0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821" y="3806432"/>
                <a:ext cx="504444" cy="400110"/>
              </a:xfrm>
              <a:prstGeom prst="rect">
                <a:avLst/>
              </a:prstGeom>
              <a:blipFill>
                <a:blip r:embed="rId10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字方塊 62">
            <a:extLst>
              <a:ext uri="{FF2B5EF4-FFF2-40B4-BE49-F238E27FC236}">
                <a16:creationId xmlns:a16="http://schemas.microsoft.com/office/drawing/2014/main" id="{730D918F-31FD-A61D-2588-ADC2DD1ED076}"/>
              </a:ext>
            </a:extLst>
          </p:cNvPr>
          <p:cNvSpPr txBox="1"/>
          <p:nvPr/>
        </p:nvSpPr>
        <p:spPr>
          <a:xfrm>
            <a:off x="862089" y="2027790"/>
            <a:ext cx="5341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⬇️ </a:t>
            </a:r>
            <a:r>
              <a:rPr kumimoji="1" lang="en-US" altLang="zh-TW" sz="2000" dirty="0"/>
              <a:t>A two-layer MLP (multi-layer perceptron)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BD6D06C7-3501-35ED-D20D-DABBF254DC66}"/>
                  </a:ext>
                </a:extLst>
              </p:cNvPr>
              <p:cNvSpPr txBox="1"/>
              <p:nvPr/>
            </p:nvSpPr>
            <p:spPr>
              <a:xfrm>
                <a:off x="4229316" y="3230851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BD6D06C7-3501-35ED-D20D-DABBF254D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316" y="3230851"/>
                <a:ext cx="526489" cy="413511"/>
              </a:xfrm>
              <a:prstGeom prst="rect">
                <a:avLst/>
              </a:prstGeom>
              <a:blipFill>
                <a:blip r:embed="rId12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FC46853-0191-F926-F13D-3F63935F6B04}"/>
                  </a:ext>
                </a:extLst>
              </p:cNvPr>
              <p:cNvSpPr txBox="1"/>
              <p:nvPr/>
            </p:nvSpPr>
            <p:spPr>
              <a:xfrm>
                <a:off x="4224506" y="4328733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FC46853-0191-F926-F13D-3F63935F6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506" y="4328733"/>
                <a:ext cx="526489" cy="413511"/>
              </a:xfrm>
              <a:prstGeom prst="rect">
                <a:avLst/>
              </a:prstGeom>
              <a:blipFill>
                <a:blip r:embed="rId13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4314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63A80CC-9484-1BAA-ED61-BC08FFD88841}"/>
              </a:ext>
            </a:extLst>
          </p:cNvPr>
          <p:cNvSpPr txBox="1"/>
          <p:nvPr/>
        </p:nvSpPr>
        <p:spPr>
          <a:xfrm>
            <a:off x="653143" y="1779967"/>
            <a:ext cx="109183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Gradient Descent Recap [20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Backpropagation [60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/>
              <a:t>NumPy </a:t>
            </a:r>
            <a:r>
              <a:rPr kumimoji="1" lang="en-US" altLang="zh-TW" sz="2400" dirty="0"/>
              <a:t>[35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作業說明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/>
              <a:t>[15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Quiz [20 min]</a:t>
            </a:r>
          </a:p>
        </p:txBody>
      </p:sp>
    </p:spTree>
    <p:extLst>
      <p:ext uri="{BB962C8B-B14F-4D97-AF65-F5344CB8AC3E}">
        <p14:creationId xmlns:p14="http://schemas.microsoft.com/office/powerpoint/2010/main" val="3439042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AF8EA-BD99-0D08-BA14-2EEB3A7A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>
                <a:latin typeface="Calibri" panose="020F0502020204030204" pitchFamily="34" charset="0"/>
                <a:cs typeface="Calibri" panose="020F0502020204030204" pitchFamily="34" charset="0"/>
              </a:rPr>
              <a:t>MLP </a:t>
            </a:r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多層感知機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(</a:t>
            </a:r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今天的範例模型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)</a:t>
            </a:r>
            <a:endParaRPr kumimoji="1" lang="zh-TW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892CCB-E7C6-80BC-7DB2-3A3D530C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730D918F-31FD-A61D-2588-ADC2DD1ED076}"/>
              </a:ext>
            </a:extLst>
          </p:cNvPr>
          <p:cNvSpPr txBox="1"/>
          <p:nvPr/>
        </p:nvSpPr>
        <p:spPr>
          <a:xfrm>
            <a:off x="862089" y="2027790"/>
            <a:ext cx="5341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⬇️ </a:t>
            </a:r>
            <a:r>
              <a:rPr kumimoji="1" lang="en-US" altLang="zh-TW" sz="2000" dirty="0"/>
              <a:t>A two-layer MLP (multi-layer perceptron)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ED10385-0A03-5D9B-2019-AE633F8CC2B7}"/>
                  </a:ext>
                </a:extLst>
              </p:cNvPr>
              <p:cNvSpPr txBox="1"/>
              <p:nvPr/>
            </p:nvSpPr>
            <p:spPr>
              <a:xfrm>
                <a:off x="6652155" y="2602535"/>
                <a:ext cx="3746198" cy="83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BED10385-0A03-5D9B-2019-AE633F8CC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155" y="2602535"/>
                <a:ext cx="3746198" cy="833883"/>
              </a:xfrm>
              <a:prstGeom prst="rect">
                <a:avLst/>
              </a:prstGeom>
              <a:blipFill>
                <a:blip r:embed="rId2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0D527FD5-26FE-CC91-AE50-5D9B3D99AEB3}"/>
              </a:ext>
            </a:extLst>
          </p:cNvPr>
          <p:cNvSpPr txBox="1"/>
          <p:nvPr/>
        </p:nvSpPr>
        <p:spPr>
          <a:xfrm>
            <a:off x="6652155" y="4427358"/>
            <a:ext cx="4202984" cy="128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現在只探討單一樣本，所以沒有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1/n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跟總和的部分</a:t>
            </a:r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為了簡潔，這邊先乘上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1/2</a:t>
            </a:r>
            <a:endParaRPr lang="zh-TW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AD5BC6D-2EAE-BC60-D111-8EAF0285C05B}"/>
                  </a:ext>
                </a:extLst>
              </p:cNvPr>
              <p:cNvSpPr txBox="1"/>
              <p:nvPr/>
            </p:nvSpPr>
            <p:spPr>
              <a:xfrm>
                <a:off x="7769643" y="3564572"/>
                <a:ext cx="2843312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zh-TW" altLang="zh-TW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AD5BC6D-2EAE-BC60-D111-8EAF0285C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9643" y="3564572"/>
                <a:ext cx="2843312" cy="783804"/>
              </a:xfrm>
              <a:prstGeom prst="rect">
                <a:avLst/>
              </a:prstGeom>
              <a:blipFill>
                <a:blip r:embed="rId3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文字方塊 82">
            <a:extLst>
              <a:ext uri="{FF2B5EF4-FFF2-40B4-BE49-F238E27FC236}">
                <a16:creationId xmlns:a16="http://schemas.microsoft.com/office/drawing/2014/main" id="{1EF123A6-8AF2-6AEB-F220-49DDBCF7A377}"/>
              </a:ext>
            </a:extLst>
          </p:cNvPr>
          <p:cNvSpPr txBox="1"/>
          <p:nvPr/>
        </p:nvSpPr>
        <p:spPr>
          <a:xfrm>
            <a:off x="1521239" y="5139003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6EA01D2E-0EE3-FAA1-BBD9-7B2B28880C44}"/>
              </a:ext>
            </a:extLst>
          </p:cNvPr>
          <p:cNvSpPr txBox="1"/>
          <p:nvPr/>
        </p:nvSpPr>
        <p:spPr>
          <a:xfrm>
            <a:off x="3270029" y="5137048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隱藏層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5083AFBC-5418-87A8-0140-9588129D70A7}"/>
              </a:ext>
            </a:extLst>
          </p:cNvPr>
          <p:cNvSpPr txBox="1"/>
          <p:nvPr/>
        </p:nvSpPr>
        <p:spPr>
          <a:xfrm>
            <a:off x="4341976" y="5137048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nd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1007E328-F716-037C-B17D-D2159A922A29}"/>
              </a:ext>
            </a:extLst>
          </p:cNvPr>
          <p:cNvSpPr/>
          <p:nvPr/>
        </p:nvSpPr>
        <p:spPr>
          <a:xfrm>
            <a:off x="1795559" y="314186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4EB1C9A7-39D1-3F81-492C-220422A6F118}"/>
              </a:ext>
            </a:extLst>
          </p:cNvPr>
          <p:cNvSpPr/>
          <p:nvPr/>
        </p:nvSpPr>
        <p:spPr>
          <a:xfrm>
            <a:off x="1795559" y="433417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8" name="直線接點 87">
            <a:extLst>
              <a:ext uri="{FF2B5EF4-FFF2-40B4-BE49-F238E27FC236}">
                <a16:creationId xmlns:a16="http://schemas.microsoft.com/office/drawing/2014/main" id="{C71027F5-5CF7-FEEC-CDB2-DF8B6157221B}"/>
              </a:ext>
            </a:extLst>
          </p:cNvPr>
          <p:cNvCxnSpPr>
            <a:cxnSpLocks/>
            <a:stCxn id="86" idx="6"/>
            <a:endCxn id="91" idx="2"/>
          </p:cNvCxnSpPr>
          <p:nvPr/>
        </p:nvCxnSpPr>
        <p:spPr>
          <a:xfrm>
            <a:off x="2367059" y="3427613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86ADF1A7-1330-FE88-8FAC-274A00769FB5}"/>
              </a:ext>
            </a:extLst>
          </p:cNvPr>
          <p:cNvCxnSpPr>
            <a:cxnSpLocks/>
            <a:stCxn id="87" idx="6"/>
            <a:endCxn id="90" idx="2"/>
          </p:cNvCxnSpPr>
          <p:nvPr/>
        </p:nvCxnSpPr>
        <p:spPr>
          <a:xfrm flipV="1">
            <a:off x="2367059" y="3429000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橢圓 89">
            <a:extLst>
              <a:ext uri="{FF2B5EF4-FFF2-40B4-BE49-F238E27FC236}">
                <a16:creationId xmlns:a16="http://schemas.microsoft.com/office/drawing/2014/main" id="{25010F6D-865D-7F78-BEFD-E72B86F69A61}"/>
              </a:ext>
            </a:extLst>
          </p:cNvPr>
          <p:cNvSpPr/>
          <p:nvPr/>
        </p:nvSpPr>
        <p:spPr>
          <a:xfrm>
            <a:off x="3544349" y="31432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939E05D8-C9CA-0583-49CB-8EDE84B9262C}"/>
              </a:ext>
            </a:extLst>
          </p:cNvPr>
          <p:cNvSpPr/>
          <p:nvPr/>
        </p:nvSpPr>
        <p:spPr>
          <a:xfrm>
            <a:off x="3532919" y="43287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00E6F49-0229-B074-75FF-C5FB9D3C04F6}"/>
              </a:ext>
            </a:extLst>
          </p:cNvPr>
          <p:cNvCxnSpPr>
            <a:cxnSpLocks/>
            <a:stCxn id="86" idx="6"/>
            <a:endCxn id="90" idx="2"/>
          </p:cNvCxnSpPr>
          <p:nvPr/>
        </p:nvCxnSpPr>
        <p:spPr>
          <a:xfrm>
            <a:off x="2367059" y="3427613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98E0BC28-647F-6671-C653-27C1F8FF4394}"/>
              </a:ext>
            </a:extLst>
          </p:cNvPr>
          <p:cNvCxnSpPr>
            <a:cxnSpLocks/>
            <a:stCxn id="87" idx="6"/>
            <a:endCxn id="91" idx="2"/>
          </p:cNvCxnSpPr>
          <p:nvPr/>
        </p:nvCxnSpPr>
        <p:spPr>
          <a:xfrm flipV="1">
            <a:off x="2367059" y="4614483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橢圓 93">
            <a:extLst>
              <a:ext uri="{FF2B5EF4-FFF2-40B4-BE49-F238E27FC236}">
                <a16:creationId xmlns:a16="http://schemas.microsoft.com/office/drawing/2014/main" id="{604F5D2C-D5C6-2060-D600-6CB6A34DCFC7}"/>
              </a:ext>
            </a:extLst>
          </p:cNvPr>
          <p:cNvSpPr/>
          <p:nvPr/>
        </p:nvSpPr>
        <p:spPr>
          <a:xfrm>
            <a:off x="4620293" y="37147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DC8BFDF4-A47D-9D64-B3A7-18E9B0DA1E37}"/>
              </a:ext>
            </a:extLst>
          </p:cNvPr>
          <p:cNvCxnSpPr>
            <a:cxnSpLocks/>
            <a:stCxn id="90" idx="6"/>
            <a:endCxn id="94" idx="2"/>
          </p:cNvCxnSpPr>
          <p:nvPr/>
        </p:nvCxnSpPr>
        <p:spPr>
          <a:xfrm>
            <a:off x="4115849" y="3429000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22E90C6B-69B0-8A3F-4F19-5BBB915699C9}"/>
              </a:ext>
            </a:extLst>
          </p:cNvPr>
          <p:cNvCxnSpPr>
            <a:cxnSpLocks/>
            <a:stCxn id="91" idx="6"/>
            <a:endCxn id="94" idx="2"/>
          </p:cNvCxnSpPr>
          <p:nvPr/>
        </p:nvCxnSpPr>
        <p:spPr>
          <a:xfrm flipV="1">
            <a:off x="4104419" y="4000500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761E05D6-882C-59F8-8B7D-F4035042E5DB}"/>
                  </a:ext>
                </a:extLst>
              </p:cNvPr>
              <p:cNvSpPr txBox="1"/>
              <p:nvPr/>
            </p:nvSpPr>
            <p:spPr>
              <a:xfrm>
                <a:off x="1901274" y="3192253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761E05D6-882C-59F8-8B7D-F4035042E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274" y="3192253"/>
                <a:ext cx="322139" cy="400110"/>
              </a:xfrm>
              <a:prstGeom prst="rect">
                <a:avLst/>
              </a:prstGeom>
              <a:blipFill>
                <a:blip r:embed="rId4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611B6061-4556-808B-D363-887C95688954}"/>
                  </a:ext>
                </a:extLst>
              </p:cNvPr>
              <p:cNvSpPr txBox="1"/>
              <p:nvPr/>
            </p:nvSpPr>
            <p:spPr>
              <a:xfrm>
                <a:off x="1877491" y="4397247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8" name="文字方塊 97">
                <a:extLst>
                  <a:ext uri="{FF2B5EF4-FFF2-40B4-BE49-F238E27FC236}">
                    <a16:creationId xmlns:a16="http://schemas.microsoft.com/office/drawing/2014/main" id="{611B6061-4556-808B-D363-887C95688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491" y="4397247"/>
                <a:ext cx="44485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F90A829C-CAFC-74F6-27BA-38FCF3DB93A2}"/>
                  </a:ext>
                </a:extLst>
              </p:cNvPr>
              <p:cNvSpPr txBox="1"/>
              <p:nvPr/>
            </p:nvSpPr>
            <p:spPr>
              <a:xfrm>
                <a:off x="2560319" y="3011739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9" name="文字方塊 98">
                <a:extLst>
                  <a:ext uri="{FF2B5EF4-FFF2-40B4-BE49-F238E27FC236}">
                    <a16:creationId xmlns:a16="http://schemas.microsoft.com/office/drawing/2014/main" id="{F90A829C-CAFC-74F6-27BA-38FCF3DB93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319" y="3011739"/>
                <a:ext cx="779339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515273E0-8FD8-FEB9-AF70-AAEAF2251F09}"/>
                  </a:ext>
                </a:extLst>
              </p:cNvPr>
              <p:cNvSpPr txBox="1"/>
              <p:nvPr/>
            </p:nvSpPr>
            <p:spPr>
              <a:xfrm>
                <a:off x="2120604" y="3562975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0" name="文字方塊 99">
                <a:extLst>
                  <a:ext uri="{FF2B5EF4-FFF2-40B4-BE49-F238E27FC236}">
                    <a16:creationId xmlns:a16="http://schemas.microsoft.com/office/drawing/2014/main" id="{515273E0-8FD8-FEB9-AF70-AAEAF2251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604" y="3562975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2FB49246-1C94-06E9-482D-636840A3B438}"/>
                  </a:ext>
                </a:extLst>
              </p:cNvPr>
              <p:cNvSpPr txBox="1"/>
              <p:nvPr/>
            </p:nvSpPr>
            <p:spPr>
              <a:xfrm>
                <a:off x="2602378" y="4580043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1" name="文字方塊 100">
                <a:extLst>
                  <a:ext uri="{FF2B5EF4-FFF2-40B4-BE49-F238E27FC236}">
                    <a16:creationId xmlns:a16="http://schemas.microsoft.com/office/drawing/2014/main" id="{2FB49246-1C94-06E9-482D-636840A3B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378" y="4580043"/>
                <a:ext cx="711521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32C44D0F-955C-7A9F-791A-B34A619FD5B5}"/>
                  </a:ext>
                </a:extLst>
              </p:cNvPr>
              <p:cNvSpPr txBox="1"/>
              <p:nvPr/>
            </p:nvSpPr>
            <p:spPr>
              <a:xfrm>
                <a:off x="2121406" y="39564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32C44D0F-955C-7A9F-791A-B34A619FD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406" y="3956474"/>
                <a:ext cx="526489" cy="413511"/>
              </a:xfrm>
              <a:prstGeom prst="rect">
                <a:avLst/>
              </a:prstGeom>
              <a:blipFill>
                <a:blip r:embed="rId9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F7AE0BC2-0648-05C1-1246-0D99EA8B1574}"/>
                  </a:ext>
                </a:extLst>
              </p:cNvPr>
              <p:cNvSpPr txBox="1"/>
              <p:nvPr/>
            </p:nvSpPr>
            <p:spPr>
              <a:xfrm>
                <a:off x="3601366" y="3218494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F7AE0BC2-0648-05C1-1246-0D99EA8B1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66" y="3218494"/>
                <a:ext cx="5158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E2CC6FC-A769-2E3A-3443-FFFB79C04ADD}"/>
                  </a:ext>
                </a:extLst>
              </p:cNvPr>
              <p:cNvSpPr txBox="1"/>
              <p:nvPr/>
            </p:nvSpPr>
            <p:spPr>
              <a:xfrm>
                <a:off x="3577877" y="440919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4" name="文字方塊 103">
                <a:extLst>
                  <a:ext uri="{FF2B5EF4-FFF2-40B4-BE49-F238E27FC236}">
                    <a16:creationId xmlns:a16="http://schemas.microsoft.com/office/drawing/2014/main" id="{2E2CC6FC-A769-2E3A-3443-FFFB79C04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877" y="4409198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B6B852C2-7A65-4C99-6181-24EFCACFA0E0}"/>
                  </a:ext>
                </a:extLst>
              </p:cNvPr>
              <p:cNvSpPr txBox="1"/>
              <p:nvPr/>
            </p:nvSpPr>
            <p:spPr>
              <a:xfrm>
                <a:off x="4653821" y="3806432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5" name="文字方塊 104">
                <a:extLst>
                  <a:ext uri="{FF2B5EF4-FFF2-40B4-BE49-F238E27FC236}">
                    <a16:creationId xmlns:a16="http://schemas.microsoft.com/office/drawing/2014/main" id="{B6B852C2-7A65-4C99-6181-24EFCACFA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821" y="3806432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1C53542-B72C-E508-BC07-FF70B797F431}"/>
                  </a:ext>
                </a:extLst>
              </p:cNvPr>
              <p:cNvSpPr txBox="1"/>
              <p:nvPr/>
            </p:nvSpPr>
            <p:spPr>
              <a:xfrm>
                <a:off x="4229316" y="3230851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1C53542-B72C-E508-BC07-FF70B797F4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316" y="3230851"/>
                <a:ext cx="526489" cy="413511"/>
              </a:xfrm>
              <a:prstGeom prst="rect">
                <a:avLst/>
              </a:prstGeom>
              <a:blipFill>
                <a:blip r:embed="rId13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A826F3F-1968-66CB-EEBD-FA9F966CCCB3}"/>
                  </a:ext>
                </a:extLst>
              </p:cNvPr>
              <p:cNvSpPr txBox="1"/>
              <p:nvPr/>
            </p:nvSpPr>
            <p:spPr>
              <a:xfrm>
                <a:off x="4224506" y="4328733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7" name="文字方塊 106">
                <a:extLst>
                  <a:ext uri="{FF2B5EF4-FFF2-40B4-BE49-F238E27FC236}">
                    <a16:creationId xmlns:a16="http://schemas.microsoft.com/office/drawing/2014/main" id="{CA826F3F-1968-66CB-EEBD-FA9F966CCC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506" y="4328733"/>
                <a:ext cx="526489" cy="413511"/>
              </a:xfrm>
              <a:prstGeom prst="rect">
                <a:avLst/>
              </a:prstGeom>
              <a:blipFill>
                <a:blip r:embed="rId14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97D4C02C-FF62-BF4B-6AA8-961EB392FF03}"/>
              </a:ext>
            </a:extLst>
          </p:cNvPr>
          <p:cNvSpPr txBox="1"/>
          <p:nvPr/>
        </p:nvSpPr>
        <p:spPr>
          <a:xfrm>
            <a:off x="5910380" y="3821821"/>
            <a:ext cx="165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教學用</a:t>
            </a:r>
            <a:r>
              <a:rPr kumimoji="1" lang="en-US" altLang="zh-TW" dirty="0">
                <a:solidFill>
                  <a:srgbClr val="FF0000"/>
                </a:solidFill>
              </a:rPr>
              <a:t>) </a:t>
            </a:r>
            <a:r>
              <a:rPr kumimoji="1" lang="zh-TW" altLang="en-US" dirty="0">
                <a:solidFill>
                  <a:srgbClr val="FF0000"/>
                </a:solidFill>
              </a:rPr>
              <a:t>簡化</a:t>
            </a:r>
          </a:p>
        </p:txBody>
      </p: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313E9F2E-949D-FC5F-701D-7C8CF3C81CD4}"/>
              </a:ext>
            </a:extLst>
          </p:cNvPr>
          <p:cNvCxnSpPr>
            <a:cxnSpLocks/>
          </p:cNvCxnSpPr>
          <p:nvPr/>
        </p:nvCxnSpPr>
        <p:spPr>
          <a:xfrm>
            <a:off x="7569254" y="3999389"/>
            <a:ext cx="4381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526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4AF8EA-BD99-0D08-BA14-2EEB3A7A4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cs typeface="Calibri" panose="020F0502020204030204" pitchFamily="34" charset="0"/>
              </a:rPr>
              <a:t>Forward Pass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由輸入層到輸出層進行 </a:t>
            </a:r>
            <a:r>
              <a:rPr kumimoji="1" lang="en-US" altLang="zh-TW" dirty="0">
                <a:cs typeface="Calibri" panose="020F0502020204030204" pitchFamily="34" charset="0"/>
              </a:rPr>
              <a:t>)</a:t>
            </a:r>
            <a:endParaRPr kumimoji="1" lang="zh-TW" altLang="en-US" dirty="0"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892CCB-E7C6-80BC-7DB2-3A3D530C1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730D918F-31FD-A61D-2588-ADC2DD1ED076}"/>
              </a:ext>
            </a:extLst>
          </p:cNvPr>
          <p:cNvSpPr txBox="1"/>
          <p:nvPr/>
        </p:nvSpPr>
        <p:spPr>
          <a:xfrm>
            <a:off x="862089" y="2027790"/>
            <a:ext cx="5341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⬇️ </a:t>
            </a:r>
            <a:r>
              <a:rPr kumimoji="1" lang="en-US" altLang="zh-TW" sz="2000" dirty="0"/>
              <a:t>A two-layer MLP (multi-layer perceptron)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A1F31E6-8915-D79D-73F7-FF2A688012F9}"/>
                  </a:ext>
                </a:extLst>
              </p:cNvPr>
              <p:cNvSpPr txBox="1"/>
              <p:nvPr/>
            </p:nvSpPr>
            <p:spPr>
              <a:xfrm>
                <a:off x="6568751" y="2818696"/>
                <a:ext cx="4243276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800" i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sSub>
                      <m:sSubPr>
                        <m:ctrlPr>
                          <a:rPr lang="zh-TW" alt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800" i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sSub>
                      <m:sSubPr>
                        <m:ctrlPr>
                          <a:rPr lang="zh-TW" alt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sz="28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8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A1F31E6-8915-D79D-73F7-FF2A68801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51" y="2818696"/>
                <a:ext cx="4243276" cy="542136"/>
              </a:xfrm>
              <a:prstGeom prst="rect">
                <a:avLst/>
              </a:prstGeom>
              <a:blipFill>
                <a:blip r:embed="rId2"/>
                <a:stretch>
                  <a:fillRect l="-8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AB6E90B-8AE7-9265-11F3-EB252AEEDB79}"/>
                  </a:ext>
                </a:extLst>
              </p:cNvPr>
              <p:cNvSpPr txBox="1"/>
              <p:nvPr/>
            </p:nvSpPr>
            <p:spPr>
              <a:xfrm>
                <a:off x="6494106" y="3535364"/>
                <a:ext cx="4317921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TW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rgbClr val="00B050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AB6E90B-8AE7-9265-11F3-EB252AEEDB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06" y="3535364"/>
                <a:ext cx="4317921" cy="542136"/>
              </a:xfrm>
              <a:prstGeom prst="rect">
                <a:avLst/>
              </a:prstGeom>
              <a:blipFill>
                <a:blip r:embed="rId3"/>
                <a:stretch>
                  <a:fillRect t="-4545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9B697EB-72B3-9D19-3399-A5F58BBA07C7}"/>
                  </a:ext>
                </a:extLst>
              </p:cNvPr>
              <p:cNvSpPr txBox="1"/>
              <p:nvPr/>
            </p:nvSpPr>
            <p:spPr>
              <a:xfrm>
                <a:off x="6494106" y="4328733"/>
                <a:ext cx="4317921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9B697EB-72B3-9D19-3399-A5F58BBA07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06" y="4328733"/>
                <a:ext cx="4317921" cy="542136"/>
              </a:xfrm>
              <a:prstGeom prst="rect">
                <a:avLst/>
              </a:prstGeom>
              <a:blipFill>
                <a:blip r:embed="rId4"/>
                <a:stretch>
                  <a:fillRect t="-4545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F7AB5613-865F-B8DD-06AE-77770CD818D3}"/>
              </a:ext>
            </a:extLst>
          </p:cNvPr>
          <p:cNvSpPr txBox="1"/>
          <p:nvPr/>
        </p:nvSpPr>
        <p:spPr>
          <a:xfrm>
            <a:off x="1521239" y="5139003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6EE6AB7-3CDF-13AB-5F23-900D8E997044}"/>
              </a:ext>
            </a:extLst>
          </p:cNvPr>
          <p:cNvSpPr txBox="1"/>
          <p:nvPr/>
        </p:nvSpPr>
        <p:spPr>
          <a:xfrm>
            <a:off x="3270029" y="5137048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隱藏層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66BF4B6-4064-4118-893E-5C7BBBEC0125}"/>
              </a:ext>
            </a:extLst>
          </p:cNvPr>
          <p:cNvSpPr txBox="1"/>
          <p:nvPr/>
        </p:nvSpPr>
        <p:spPr>
          <a:xfrm>
            <a:off x="4341976" y="5137048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nd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5D4F5C31-83E3-0E72-ABD9-32BBAC1C9B96}"/>
              </a:ext>
            </a:extLst>
          </p:cNvPr>
          <p:cNvSpPr/>
          <p:nvPr/>
        </p:nvSpPr>
        <p:spPr>
          <a:xfrm>
            <a:off x="1795559" y="314186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87DE6F71-1339-ECD6-C38E-0B9B343C67FC}"/>
              </a:ext>
            </a:extLst>
          </p:cNvPr>
          <p:cNvSpPr/>
          <p:nvPr/>
        </p:nvSpPr>
        <p:spPr>
          <a:xfrm>
            <a:off x="1795559" y="433417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AD8BD54B-BEC5-24AA-FBED-F13F3198ECE1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>
            <a:off x="2367059" y="3427613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4430F688-2FE0-2946-7ED8-118711E67246}"/>
              </a:ext>
            </a:extLst>
          </p:cNvPr>
          <p:cNvCxnSpPr>
            <a:cxnSpLocks/>
            <a:stCxn id="17" idx="6"/>
            <a:endCxn id="20" idx="2"/>
          </p:cNvCxnSpPr>
          <p:nvPr/>
        </p:nvCxnSpPr>
        <p:spPr>
          <a:xfrm flipV="1">
            <a:off x="2367059" y="3429000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>
            <a:extLst>
              <a:ext uri="{FF2B5EF4-FFF2-40B4-BE49-F238E27FC236}">
                <a16:creationId xmlns:a16="http://schemas.microsoft.com/office/drawing/2014/main" id="{818FAA1D-AD08-BD72-4146-D1399A988172}"/>
              </a:ext>
            </a:extLst>
          </p:cNvPr>
          <p:cNvSpPr/>
          <p:nvPr/>
        </p:nvSpPr>
        <p:spPr>
          <a:xfrm>
            <a:off x="3544349" y="31432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FEAEC5E1-2D54-926E-F8E2-2412DCD857B0}"/>
              </a:ext>
            </a:extLst>
          </p:cNvPr>
          <p:cNvSpPr/>
          <p:nvPr/>
        </p:nvSpPr>
        <p:spPr>
          <a:xfrm>
            <a:off x="3532919" y="43287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6FB18E9-DCB3-F40F-A933-ADB20CD2EB9E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>
            <a:off x="2367059" y="3427613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58436A56-30AA-63D2-888A-4E87A6125B7E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 flipV="1">
            <a:off x="2367059" y="4614483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橢圓 26">
            <a:extLst>
              <a:ext uri="{FF2B5EF4-FFF2-40B4-BE49-F238E27FC236}">
                <a16:creationId xmlns:a16="http://schemas.microsoft.com/office/drawing/2014/main" id="{8415123C-83C3-283E-52C6-9CB4106C4FE9}"/>
              </a:ext>
            </a:extLst>
          </p:cNvPr>
          <p:cNvSpPr/>
          <p:nvPr/>
        </p:nvSpPr>
        <p:spPr>
          <a:xfrm>
            <a:off x="4620293" y="37147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044E3AE7-2904-B10C-F23D-913B8B69606B}"/>
              </a:ext>
            </a:extLst>
          </p:cNvPr>
          <p:cNvCxnSpPr>
            <a:cxnSpLocks/>
            <a:stCxn id="20" idx="6"/>
            <a:endCxn id="27" idx="2"/>
          </p:cNvCxnSpPr>
          <p:nvPr/>
        </p:nvCxnSpPr>
        <p:spPr>
          <a:xfrm>
            <a:off x="4115849" y="3429000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C1E06EC-1E6F-72F5-126C-6B8466770D1F}"/>
              </a:ext>
            </a:extLst>
          </p:cNvPr>
          <p:cNvCxnSpPr>
            <a:cxnSpLocks/>
            <a:stCxn id="21" idx="6"/>
            <a:endCxn id="27" idx="2"/>
          </p:cNvCxnSpPr>
          <p:nvPr/>
        </p:nvCxnSpPr>
        <p:spPr>
          <a:xfrm flipV="1">
            <a:off x="4104419" y="4000500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C11ACB7-9D40-B25A-587B-80307A494C6F}"/>
                  </a:ext>
                </a:extLst>
              </p:cNvPr>
              <p:cNvSpPr txBox="1"/>
              <p:nvPr/>
            </p:nvSpPr>
            <p:spPr>
              <a:xfrm>
                <a:off x="1901274" y="3192253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C11ACB7-9D40-B25A-587B-80307A494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274" y="3192253"/>
                <a:ext cx="322139" cy="400110"/>
              </a:xfrm>
              <a:prstGeom prst="rect">
                <a:avLst/>
              </a:prstGeom>
              <a:blipFill>
                <a:blip r:embed="rId5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A5F6F64-84A7-20BB-6E80-D44B08EB5D31}"/>
                  </a:ext>
                </a:extLst>
              </p:cNvPr>
              <p:cNvSpPr txBox="1"/>
              <p:nvPr/>
            </p:nvSpPr>
            <p:spPr>
              <a:xfrm>
                <a:off x="1877491" y="4397247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A5F6F64-84A7-20BB-6E80-D44B08EB5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7491" y="4397247"/>
                <a:ext cx="44485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EFD5573-2945-CD3C-3484-F379332D02D3}"/>
                  </a:ext>
                </a:extLst>
              </p:cNvPr>
              <p:cNvSpPr txBox="1"/>
              <p:nvPr/>
            </p:nvSpPr>
            <p:spPr>
              <a:xfrm>
                <a:off x="2560319" y="3011739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7EFD5573-2945-CD3C-3484-F379332D02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0319" y="3011739"/>
                <a:ext cx="779339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B48AC6F-F590-1512-EBBC-D80BFA1D450D}"/>
                  </a:ext>
                </a:extLst>
              </p:cNvPr>
              <p:cNvSpPr txBox="1"/>
              <p:nvPr/>
            </p:nvSpPr>
            <p:spPr>
              <a:xfrm>
                <a:off x="2120604" y="3562975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DB48AC6F-F590-1512-EBBC-D80BFA1D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604" y="3562975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241F3FF8-5A1B-5394-B9DC-9CCE8FDB0BA6}"/>
                  </a:ext>
                </a:extLst>
              </p:cNvPr>
              <p:cNvSpPr txBox="1"/>
              <p:nvPr/>
            </p:nvSpPr>
            <p:spPr>
              <a:xfrm>
                <a:off x="2602378" y="4580043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241F3FF8-5A1B-5394-B9DC-9CCE8FDB0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378" y="4580043"/>
                <a:ext cx="711521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D15A1ACD-5514-B4FA-9642-72E42E7A4CE9}"/>
                  </a:ext>
                </a:extLst>
              </p:cNvPr>
              <p:cNvSpPr txBox="1"/>
              <p:nvPr/>
            </p:nvSpPr>
            <p:spPr>
              <a:xfrm>
                <a:off x="2121406" y="39564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D15A1ACD-5514-B4FA-9642-72E42E7A4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406" y="3956474"/>
                <a:ext cx="526489" cy="413511"/>
              </a:xfrm>
              <a:prstGeom prst="rect">
                <a:avLst/>
              </a:prstGeom>
              <a:blipFill>
                <a:blip r:embed="rId10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EFC469-7CA0-2930-CD20-C91CDE12CC84}"/>
                  </a:ext>
                </a:extLst>
              </p:cNvPr>
              <p:cNvSpPr txBox="1"/>
              <p:nvPr/>
            </p:nvSpPr>
            <p:spPr>
              <a:xfrm>
                <a:off x="3601366" y="3218494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EFC469-7CA0-2930-CD20-C91CDE12CC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366" y="3218494"/>
                <a:ext cx="51587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0709A72-5F68-A871-5A12-56D0167CEC14}"/>
                  </a:ext>
                </a:extLst>
              </p:cNvPr>
              <p:cNvSpPr txBox="1"/>
              <p:nvPr/>
            </p:nvSpPr>
            <p:spPr>
              <a:xfrm>
                <a:off x="3577877" y="440919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0709A72-5F68-A871-5A12-56D0167CE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877" y="4409198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B459029-583D-5B96-BEC2-8A7D45B177C5}"/>
                  </a:ext>
                </a:extLst>
              </p:cNvPr>
              <p:cNvSpPr txBox="1"/>
              <p:nvPr/>
            </p:nvSpPr>
            <p:spPr>
              <a:xfrm>
                <a:off x="4653821" y="3806432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CB459029-583D-5B96-BEC2-8A7D45B17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821" y="3806432"/>
                <a:ext cx="504444" cy="400110"/>
              </a:xfrm>
              <a:prstGeom prst="rect">
                <a:avLst/>
              </a:prstGeom>
              <a:blipFill>
                <a:blip r:embed="rId13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A80CF48-61C2-DB03-BE43-CC20535DB3E7}"/>
                  </a:ext>
                </a:extLst>
              </p:cNvPr>
              <p:cNvSpPr txBox="1"/>
              <p:nvPr/>
            </p:nvSpPr>
            <p:spPr>
              <a:xfrm>
                <a:off x="4229316" y="3230851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DA80CF48-61C2-DB03-BE43-CC20535DB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9316" y="3230851"/>
                <a:ext cx="526489" cy="413511"/>
              </a:xfrm>
              <a:prstGeom prst="rect">
                <a:avLst/>
              </a:prstGeom>
              <a:blipFill>
                <a:blip r:embed="rId14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9E4B8A7B-C573-0EAC-A308-DFCAE32E5B95}"/>
                  </a:ext>
                </a:extLst>
              </p:cNvPr>
              <p:cNvSpPr txBox="1"/>
              <p:nvPr/>
            </p:nvSpPr>
            <p:spPr>
              <a:xfrm>
                <a:off x="4224506" y="4328733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9E4B8A7B-C573-0EAC-A308-DFCAE32E5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506" y="4328733"/>
                <a:ext cx="526489" cy="413511"/>
              </a:xfrm>
              <a:prstGeom prst="rect">
                <a:avLst/>
              </a:prstGeom>
              <a:blipFill>
                <a:blip r:embed="rId15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630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Training Process of a Deep Learning Model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4" y="1633066"/>
            <a:ext cx="10918370" cy="659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深度學習模型被訓練的流程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EEFB9BFD-F9C6-6AB6-326C-7A7D45DB1C74}"/>
              </a:ext>
            </a:extLst>
          </p:cNvPr>
          <p:cNvSpPr/>
          <p:nvPr/>
        </p:nvSpPr>
        <p:spPr>
          <a:xfrm>
            <a:off x="3447977" y="3599611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Model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15EF64E-F399-2DE4-7A68-D316FB6A0B73}"/>
              </a:ext>
            </a:extLst>
          </p:cNvPr>
          <p:cNvSpPr/>
          <p:nvPr/>
        </p:nvSpPr>
        <p:spPr>
          <a:xfrm>
            <a:off x="2668560" y="3991497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形 9" descr="報紙 外框">
            <a:extLst>
              <a:ext uri="{FF2B5EF4-FFF2-40B4-BE49-F238E27FC236}">
                <a16:creationId xmlns:a16="http://schemas.microsoft.com/office/drawing/2014/main" id="{59853B34-BD39-969F-7F64-818649881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3437" y="3599613"/>
            <a:ext cx="914400" cy="9144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F305BD-005C-2DEC-BC9C-8F8E22D2FF07}"/>
              </a:ext>
            </a:extLst>
          </p:cNvPr>
          <p:cNvSpPr txBox="1"/>
          <p:nvPr/>
        </p:nvSpPr>
        <p:spPr>
          <a:xfrm>
            <a:off x="1143471" y="4451267"/>
            <a:ext cx="145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Training Data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C6569A-990B-7213-23FC-77F86AE36CE4}"/>
              </a:ext>
            </a:extLst>
          </p:cNvPr>
          <p:cNvSpPr/>
          <p:nvPr/>
        </p:nvSpPr>
        <p:spPr>
          <a:xfrm>
            <a:off x="8836407" y="3606139"/>
            <a:ext cx="1776548" cy="96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Gradient Descent</a:t>
            </a:r>
            <a:endParaRPr kumimoji="1" lang="zh-TW" altLang="en-US" sz="2000" dirty="0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92BEB477-FE10-A1BC-0906-F170628FBAA7}"/>
              </a:ext>
            </a:extLst>
          </p:cNvPr>
          <p:cNvSpPr/>
          <p:nvPr/>
        </p:nvSpPr>
        <p:spPr>
          <a:xfrm>
            <a:off x="5410672" y="3991496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DD15A93A-0CD2-C79F-0DFF-4D3DD0B3C307}"/>
              </a:ext>
            </a:extLst>
          </p:cNvPr>
          <p:cNvSpPr/>
          <p:nvPr/>
        </p:nvSpPr>
        <p:spPr>
          <a:xfrm>
            <a:off x="8114683" y="3991495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9A6D87-CE55-2061-0736-6FD094C4FF6C}"/>
              </a:ext>
            </a:extLst>
          </p:cNvPr>
          <p:cNvSpPr/>
          <p:nvPr/>
        </p:nvSpPr>
        <p:spPr>
          <a:xfrm>
            <a:off x="6072523" y="3599611"/>
            <a:ext cx="1776548" cy="9688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Back-Propagation</a:t>
            </a:r>
            <a:endParaRPr kumimoji="1" lang="zh-TW" altLang="en-US" sz="2000" dirty="0"/>
          </a:p>
        </p:txBody>
      </p: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6326C4D3-9590-9F3C-B85B-0637613E6D82}"/>
              </a:ext>
            </a:extLst>
          </p:cNvPr>
          <p:cNvCxnSpPr>
            <a:cxnSpLocks/>
            <a:stCxn id="3" idx="2"/>
            <a:endCxn id="15" idx="2"/>
          </p:cNvCxnSpPr>
          <p:nvPr/>
        </p:nvCxnSpPr>
        <p:spPr>
          <a:xfrm rot="5400000" flipH="1" flipV="1">
            <a:off x="5579944" y="3255078"/>
            <a:ext cx="67492" cy="2694214"/>
          </a:xfrm>
          <a:prstGeom prst="bentConnector3">
            <a:avLst>
              <a:gd name="adj1" fmla="val -76451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D7D5AC2-42BE-154C-C043-04D70F83673C}"/>
              </a:ext>
            </a:extLst>
          </p:cNvPr>
          <p:cNvSpPr txBox="1"/>
          <p:nvPr/>
        </p:nvSpPr>
        <p:spPr>
          <a:xfrm>
            <a:off x="4526442" y="5143190"/>
            <a:ext cx="212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Calculate </a:t>
            </a:r>
            <a:r>
              <a:rPr kumimoji="1" lang="en-US" altLang="zh-TW" dirty="0">
                <a:solidFill>
                  <a:srgbClr val="FF0000"/>
                </a:solidFill>
              </a:rPr>
              <a:t>gradients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A764E92D-F56C-FD51-7293-A462E1CD88AB}"/>
              </a:ext>
            </a:extLst>
          </p:cNvPr>
          <p:cNvCxnSpPr>
            <a:cxnSpLocks/>
            <a:stCxn id="12" idx="0"/>
            <a:endCxn id="3" idx="0"/>
          </p:cNvCxnSpPr>
          <p:nvPr/>
        </p:nvCxnSpPr>
        <p:spPr>
          <a:xfrm rot="16200000" flipV="1">
            <a:off x="6992368" y="873826"/>
            <a:ext cx="6528" cy="5458098"/>
          </a:xfrm>
          <a:prstGeom prst="bentConnector3">
            <a:avLst>
              <a:gd name="adj1" fmla="val 93382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E1E6A52-27E7-78A7-0F0B-364A96D630CB}"/>
              </a:ext>
            </a:extLst>
          </p:cNvPr>
          <p:cNvSpPr txBox="1"/>
          <p:nvPr/>
        </p:nvSpPr>
        <p:spPr>
          <a:xfrm>
            <a:off x="5228961" y="2588021"/>
            <a:ext cx="398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Update</a:t>
            </a:r>
            <a:r>
              <a:rPr kumimoji="1" lang="en-US" altLang="zh-TW" dirty="0"/>
              <a:t> weights (the </a:t>
            </a:r>
            <a:r>
              <a:rPr kumimoji="1" lang="en-US" altLang="zh-TW" dirty="0">
                <a:solidFill>
                  <a:srgbClr val="FF0000"/>
                </a:solidFill>
              </a:rPr>
              <a:t>learning</a:t>
            </a:r>
            <a:r>
              <a:rPr kumimoji="1" lang="en-US" altLang="zh-TW" dirty="0"/>
              <a:t> part)</a:t>
            </a:r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2BF8B79-B9D7-3AA8-920F-3DA2669FE019}"/>
              </a:ext>
            </a:extLst>
          </p:cNvPr>
          <p:cNvSpPr/>
          <p:nvPr/>
        </p:nvSpPr>
        <p:spPr>
          <a:xfrm>
            <a:off x="4443684" y="4993295"/>
            <a:ext cx="2291024" cy="8742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E0CE860-DA62-737C-E936-C0C9D6BA523A}"/>
              </a:ext>
            </a:extLst>
          </p:cNvPr>
          <p:cNvSpPr txBox="1"/>
          <p:nvPr/>
        </p:nvSpPr>
        <p:spPr>
          <a:xfrm>
            <a:off x="4138924" y="5912856"/>
            <a:ext cx="2949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計算參數的梯度 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(w</a:t>
            </a: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和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b)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07761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Univariate gradients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99FAE95-C556-6D83-5B99-5EB76E0ACD74}"/>
              </a:ext>
            </a:extLst>
          </p:cNvPr>
          <p:cNvSpPr txBox="1"/>
          <p:nvPr/>
        </p:nvSpPr>
        <p:spPr>
          <a:xfrm>
            <a:off x="653143" y="1779967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First-order derivative (s)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Univariate function: a scaler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Multivariate function: a vector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Multivariate</a:t>
            </a:r>
            <a:r>
              <a:rPr kumimoji="1" lang="en-US" altLang="zh-TW" sz="2400" dirty="0"/>
              <a:t>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/>
              <p:nvPr/>
            </p:nvSpPr>
            <p:spPr>
              <a:xfrm>
                <a:off x="5357383" y="4252507"/>
                <a:ext cx="24704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+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7383" y="4252507"/>
                <a:ext cx="2470485" cy="461665"/>
              </a:xfrm>
              <a:prstGeom prst="rect">
                <a:avLst/>
              </a:prstGeom>
              <a:blipFill>
                <a:blip r:embed="rId3"/>
                <a:stretch>
                  <a:fillRect l="-2041" t="-13514" b="-270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/>
              <p:nvPr/>
            </p:nvSpPr>
            <p:spPr>
              <a:xfrm>
                <a:off x="5754428" y="4926481"/>
                <a:ext cx="3404935" cy="703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428" y="4926481"/>
                <a:ext cx="3404935" cy="703013"/>
              </a:xfrm>
              <a:prstGeom prst="rect">
                <a:avLst/>
              </a:prstGeom>
              <a:blipFill>
                <a:blip r:embed="rId4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F01784EA-A09D-0B0B-F172-30A5B0B0D58E}"/>
              </a:ext>
            </a:extLst>
          </p:cNvPr>
          <p:cNvSpPr txBox="1"/>
          <p:nvPr/>
        </p:nvSpPr>
        <p:spPr>
          <a:xfrm>
            <a:off x="3224463" y="4298673"/>
            <a:ext cx="2116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Original function:</a:t>
            </a:r>
            <a:endParaRPr kumimoji="1" lang="zh-TW" altLang="en-US" sz="2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31155D2-4EFA-1A29-268B-1361EC3840B4}"/>
              </a:ext>
            </a:extLst>
          </p:cNvPr>
          <p:cNvSpPr txBox="1"/>
          <p:nvPr/>
        </p:nvSpPr>
        <p:spPr>
          <a:xfrm>
            <a:off x="3224461" y="5077933"/>
            <a:ext cx="2796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First-order derivative</a:t>
            </a:r>
            <a:r>
              <a:rPr kumimoji="1" lang="en-US" altLang="zh-TW" sz="2000" dirty="0">
                <a:solidFill>
                  <a:srgbClr val="FF0000"/>
                </a:solidFill>
              </a:rPr>
              <a:t>s</a:t>
            </a:r>
            <a:r>
              <a:rPr kumimoji="1" lang="en-US" altLang="zh-TW" sz="2000" dirty="0"/>
              <a:t>: </a:t>
            </a:r>
            <a:endParaRPr kumimoji="1" lang="zh-TW" altLang="en-US" sz="20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81D870-BB74-CC1E-788D-3FC38D3F108C}"/>
              </a:ext>
            </a:extLst>
          </p:cNvPr>
          <p:cNvSpPr/>
          <p:nvPr/>
        </p:nvSpPr>
        <p:spPr>
          <a:xfrm>
            <a:off x="3193774" y="4833577"/>
            <a:ext cx="5797899" cy="954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9554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EF8F88-C31B-8243-0840-EC6A9060E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計算參數的梯度 </a:t>
            </a:r>
            <a:r>
              <a:rPr kumimoji="1" lang="en-US" altLang="zh-TW" dirty="0">
                <a:ea typeface="Microsoft JhengHei" panose="020B0604030504040204" pitchFamily="34" charset="-120"/>
                <a:cs typeface="Calibri" panose="020F0502020204030204" pitchFamily="34" charset="0"/>
              </a:rPr>
              <a:t>(</a:t>
            </a:r>
            <a:r>
              <a:rPr kumimoji="1" lang="en" altLang="zh-TW" dirty="0">
                <a:ea typeface="Microsoft JhengHei" panose="020B0604030504040204" pitchFamily="34" charset="-120"/>
                <a:cs typeface="Calibri" panose="020F0502020204030204" pitchFamily="34" charset="0"/>
              </a:rPr>
              <a:t>w</a:t>
            </a:r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和</a:t>
            </a:r>
            <a:r>
              <a:rPr kumimoji="1" lang="en" altLang="zh-TW" dirty="0">
                <a:ea typeface="Microsoft JhengHei" panose="020B0604030504040204" pitchFamily="34" charset="-120"/>
                <a:cs typeface="Calibri" panose="020F0502020204030204" pitchFamily="34" charset="0"/>
              </a:rPr>
              <a:t>b)</a:t>
            </a:r>
            <a:endParaRPr kumimoji="1" lang="zh-TW" altLang="en-US" dirty="0"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B5B3027-A6A2-2D58-D9CF-5D65D52C4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2E81DC3-10B2-60C5-D247-286510D35F9E}"/>
              </a:ext>
            </a:extLst>
          </p:cNvPr>
          <p:cNvSpPr/>
          <p:nvPr/>
        </p:nvSpPr>
        <p:spPr>
          <a:xfrm>
            <a:off x="1765415" y="190041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6176FC06-9303-D465-EBAE-C42E54BBE56E}"/>
              </a:ext>
            </a:extLst>
          </p:cNvPr>
          <p:cNvSpPr/>
          <p:nvPr/>
        </p:nvSpPr>
        <p:spPr>
          <a:xfrm>
            <a:off x="1765415" y="3092735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C445387-6AF3-C7B6-61FD-821D172099B2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336915" y="2186169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DA53BF63-7BDE-2DAD-C27B-198B96C8C5A7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336915" y="2187556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AB297121-86B6-E200-ECEE-2B5B803262CB}"/>
              </a:ext>
            </a:extLst>
          </p:cNvPr>
          <p:cNvSpPr/>
          <p:nvPr/>
        </p:nvSpPr>
        <p:spPr>
          <a:xfrm>
            <a:off x="3514205" y="190180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177235B6-B8BB-8BE5-02A3-218BB7B78BDE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2336915" y="2186169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3F0BF096-07B3-DF7F-ED42-A456780AE703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2336915" y="3378485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5B817AEC-89A4-B6CA-7265-806C2BAF370C}"/>
              </a:ext>
            </a:extLst>
          </p:cNvPr>
          <p:cNvSpPr/>
          <p:nvPr/>
        </p:nvSpPr>
        <p:spPr>
          <a:xfrm>
            <a:off x="4590149" y="247330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2AAA5D06-9244-18E7-664A-560D431EF694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4085705" y="2187556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78C05301-7A67-E91A-8A1A-B1FD432B8F0C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4085705" y="2759056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664D38B-76F6-76C6-2D3C-E9BD330B54C0}"/>
                  </a:ext>
                </a:extLst>
              </p:cNvPr>
              <p:cNvSpPr txBox="1"/>
              <p:nvPr/>
            </p:nvSpPr>
            <p:spPr>
              <a:xfrm>
                <a:off x="1871130" y="1950809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664D38B-76F6-76C6-2D3C-E9BD330B5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130" y="1950809"/>
                <a:ext cx="322139" cy="400110"/>
              </a:xfrm>
              <a:prstGeom prst="rect">
                <a:avLst/>
              </a:prstGeom>
              <a:blipFill>
                <a:blip r:embed="rId3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60ED4E3-F275-5DDE-7D68-2BBB0193D3AD}"/>
                  </a:ext>
                </a:extLst>
              </p:cNvPr>
              <p:cNvSpPr txBox="1"/>
              <p:nvPr/>
            </p:nvSpPr>
            <p:spPr>
              <a:xfrm>
                <a:off x="1847347" y="3155803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60ED4E3-F275-5DDE-7D68-2BBB0193D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347" y="3155803"/>
                <a:ext cx="44485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BFE9C1E-2672-5B3D-946F-12A29CDB69D5}"/>
                  </a:ext>
                </a:extLst>
              </p:cNvPr>
              <p:cNvSpPr txBox="1"/>
              <p:nvPr/>
            </p:nvSpPr>
            <p:spPr>
              <a:xfrm>
                <a:off x="2530175" y="1770295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BFE9C1E-2672-5B3D-946F-12A29CDB6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175" y="1770295"/>
                <a:ext cx="779339" cy="413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AD487C5F-4879-2182-85EE-30E11AE161A3}"/>
                  </a:ext>
                </a:extLst>
              </p:cNvPr>
              <p:cNvSpPr txBox="1"/>
              <p:nvPr/>
            </p:nvSpPr>
            <p:spPr>
              <a:xfrm>
                <a:off x="2090460" y="2321531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AD487C5F-4879-2182-85EE-30E11AE161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460" y="2321531"/>
                <a:ext cx="526489" cy="413511"/>
              </a:xfrm>
              <a:prstGeom prst="rect">
                <a:avLst/>
              </a:prstGeom>
              <a:blipFill>
                <a:blip r:embed="rId6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DB84EC9C-8F5B-C729-CD4C-A58DAADDD152}"/>
                  </a:ext>
                </a:extLst>
              </p:cNvPr>
              <p:cNvSpPr txBox="1"/>
              <p:nvPr/>
            </p:nvSpPr>
            <p:spPr>
              <a:xfrm>
                <a:off x="2572234" y="3338599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DB84EC9C-8F5B-C729-CD4C-A58DAADDD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234" y="3338599"/>
                <a:ext cx="711521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AB523C0-A6DE-5563-22E1-30E81EAC0854}"/>
                  </a:ext>
                </a:extLst>
              </p:cNvPr>
              <p:cNvSpPr txBox="1"/>
              <p:nvPr/>
            </p:nvSpPr>
            <p:spPr>
              <a:xfrm>
                <a:off x="2091262" y="2715030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AB523C0-A6DE-5563-22E1-30E81EAC0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262" y="2715030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35F48E7-C170-D102-7CBC-C11065CE1165}"/>
                  </a:ext>
                </a:extLst>
              </p:cNvPr>
              <p:cNvSpPr txBox="1"/>
              <p:nvPr/>
            </p:nvSpPr>
            <p:spPr>
              <a:xfrm>
                <a:off x="3571222" y="1977050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35F48E7-C170-D102-7CBC-C11065CE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222" y="1977050"/>
                <a:ext cx="51587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BE08EB2B-C5D2-CC59-A6AB-AF61DD36CC14}"/>
                  </a:ext>
                </a:extLst>
              </p:cNvPr>
              <p:cNvSpPr txBox="1"/>
              <p:nvPr/>
            </p:nvSpPr>
            <p:spPr>
              <a:xfrm>
                <a:off x="4623677" y="256498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BE08EB2B-C5D2-CC59-A6AB-AF61DD36CC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3677" y="2564988"/>
                <a:ext cx="504444" cy="400110"/>
              </a:xfrm>
              <a:prstGeom prst="rect">
                <a:avLst/>
              </a:prstGeom>
              <a:blipFill>
                <a:blip r:embed="rId10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B1F02A1E-1858-A11E-44C3-79D25F4DE2FB}"/>
                  </a:ext>
                </a:extLst>
              </p:cNvPr>
              <p:cNvSpPr txBox="1"/>
              <p:nvPr/>
            </p:nvSpPr>
            <p:spPr>
              <a:xfrm>
                <a:off x="3547733" y="3167754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B1F02A1E-1858-A11E-44C3-79D25F4DE2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733" y="3167754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C938F61-35CE-308B-6F97-06B94824A848}"/>
                  </a:ext>
                </a:extLst>
              </p:cNvPr>
              <p:cNvSpPr txBox="1"/>
              <p:nvPr/>
            </p:nvSpPr>
            <p:spPr>
              <a:xfrm>
                <a:off x="4199172" y="198940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C938F61-35CE-308B-6F97-06B94824A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9172" y="1989407"/>
                <a:ext cx="526489" cy="413511"/>
              </a:xfrm>
              <a:prstGeom prst="rect">
                <a:avLst/>
              </a:prstGeom>
              <a:blipFill>
                <a:blip r:embed="rId12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42AA1958-69C8-D4B4-E383-331EEFFA2AB0}"/>
                  </a:ext>
                </a:extLst>
              </p:cNvPr>
              <p:cNvSpPr txBox="1"/>
              <p:nvPr/>
            </p:nvSpPr>
            <p:spPr>
              <a:xfrm>
                <a:off x="4194362" y="3087289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42AA1958-69C8-D4B4-E383-331EEFFA2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362" y="3087289"/>
                <a:ext cx="526489" cy="413511"/>
              </a:xfrm>
              <a:prstGeom prst="rect">
                <a:avLst/>
              </a:prstGeom>
              <a:blipFill>
                <a:blip r:embed="rId13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5B6D158-D680-B59B-11C6-0FBD4344128F}"/>
                  </a:ext>
                </a:extLst>
              </p:cNvPr>
              <p:cNvSpPr txBox="1"/>
              <p:nvPr/>
            </p:nvSpPr>
            <p:spPr>
              <a:xfrm>
                <a:off x="6568766" y="1707948"/>
                <a:ext cx="420306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5B6D158-D680-B59B-11C6-0FBD434412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66" y="1707948"/>
                <a:ext cx="4203068" cy="542136"/>
              </a:xfrm>
              <a:prstGeom prst="rect">
                <a:avLst/>
              </a:prstGeom>
              <a:blipFill>
                <a:blip r:embed="rId14"/>
                <a:stretch>
                  <a:fillRect l="-9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25FCBBC2-4525-7D63-4BFA-3A97A3C17C9F}"/>
                  </a:ext>
                </a:extLst>
              </p:cNvPr>
              <p:cNvSpPr txBox="1"/>
              <p:nvPr/>
            </p:nvSpPr>
            <p:spPr>
              <a:xfrm>
                <a:off x="6494106" y="2424616"/>
                <a:ext cx="427772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25FCBBC2-4525-7D63-4BFA-3A97A3C17C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106" y="2424616"/>
                <a:ext cx="4277728" cy="542136"/>
              </a:xfrm>
              <a:prstGeom prst="rect">
                <a:avLst/>
              </a:prstGeom>
              <a:blipFill>
                <a:blip r:embed="rId15"/>
                <a:stretch>
                  <a:fillRect l="-296" t="-4651" b="-186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1DDE8ADA-B279-5F41-3A1A-BCACC536D63D}"/>
                  </a:ext>
                </a:extLst>
              </p:cNvPr>
              <p:cNvSpPr txBox="1"/>
              <p:nvPr/>
            </p:nvSpPr>
            <p:spPr>
              <a:xfrm>
                <a:off x="6568766" y="3217985"/>
                <a:ext cx="420306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1DDE8ADA-B279-5F41-3A1A-BCACC536D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766" y="3217985"/>
                <a:ext cx="4203068" cy="542136"/>
              </a:xfrm>
              <a:prstGeom prst="rect">
                <a:avLst/>
              </a:prstGeom>
              <a:blipFill>
                <a:blip r:embed="rId16"/>
                <a:stretch>
                  <a:fillRect t="-4545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>
            <a:extLst>
              <a:ext uri="{FF2B5EF4-FFF2-40B4-BE49-F238E27FC236}">
                <a16:creationId xmlns:a16="http://schemas.microsoft.com/office/drawing/2014/main" id="{6B1A2A33-A5A6-D6D7-DCE4-5BB1AD3E7094}"/>
              </a:ext>
            </a:extLst>
          </p:cNvPr>
          <p:cNvSpPr/>
          <p:nvPr/>
        </p:nvSpPr>
        <p:spPr>
          <a:xfrm>
            <a:off x="3502775" y="308728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0303DA1A-37B0-ECD6-D0E9-DA7B3651705D}"/>
              </a:ext>
            </a:extLst>
          </p:cNvPr>
          <p:cNvSpPr/>
          <p:nvPr/>
        </p:nvSpPr>
        <p:spPr>
          <a:xfrm>
            <a:off x="2644371" y="1810181"/>
            <a:ext cx="526488" cy="4135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FFAFAED-AAA9-2A3D-46F7-BC4E1AEE5651}"/>
              </a:ext>
            </a:extLst>
          </p:cNvPr>
          <p:cNvSpPr/>
          <p:nvPr/>
        </p:nvSpPr>
        <p:spPr>
          <a:xfrm>
            <a:off x="2123989" y="2363714"/>
            <a:ext cx="526488" cy="4135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E414FC15-BC7B-3E70-91CA-6506D722D1BF}"/>
              </a:ext>
            </a:extLst>
          </p:cNvPr>
          <p:cNvSpPr/>
          <p:nvPr/>
        </p:nvSpPr>
        <p:spPr>
          <a:xfrm>
            <a:off x="2123989" y="2777225"/>
            <a:ext cx="526488" cy="4135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16A8A2E6-43A0-2970-9BA9-DE1B575C3FEF}"/>
              </a:ext>
            </a:extLst>
          </p:cNvPr>
          <p:cNvSpPr/>
          <p:nvPr/>
        </p:nvSpPr>
        <p:spPr>
          <a:xfrm>
            <a:off x="2656600" y="3378629"/>
            <a:ext cx="526488" cy="4135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橢圓 35">
            <a:extLst>
              <a:ext uri="{FF2B5EF4-FFF2-40B4-BE49-F238E27FC236}">
                <a16:creationId xmlns:a16="http://schemas.microsoft.com/office/drawing/2014/main" id="{985FC846-945F-2AD0-489F-482B842F5D3C}"/>
              </a:ext>
            </a:extLst>
          </p:cNvPr>
          <p:cNvSpPr/>
          <p:nvPr/>
        </p:nvSpPr>
        <p:spPr>
          <a:xfrm>
            <a:off x="4240269" y="2011105"/>
            <a:ext cx="526488" cy="4135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F4E863FA-A221-C91B-F234-047BFA10CA81}"/>
              </a:ext>
            </a:extLst>
          </p:cNvPr>
          <p:cNvSpPr/>
          <p:nvPr/>
        </p:nvSpPr>
        <p:spPr>
          <a:xfrm>
            <a:off x="4234962" y="3136488"/>
            <a:ext cx="526488" cy="4135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C2D2D7A2-22F1-543C-405F-640A123CE3D3}"/>
              </a:ext>
            </a:extLst>
          </p:cNvPr>
          <p:cNvSpPr/>
          <p:nvPr/>
        </p:nvSpPr>
        <p:spPr>
          <a:xfrm>
            <a:off x="7425245" y="1770295"/>
            <a:ext cx="681052" cy="511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85C99EBC-8AED-FB92-11CA-36BD1F3FB69D}"/>
              </a:ext>
            </a:extLst>
          </p:cNvPr>
          <p:cNvSpPr/>
          <p:nvPr/>
        </p:nvSpPr>
        <p:spPr>
          <a:xfrm>
            <a:off x="7425245" y="2501317"/>
            <a:ext cx="681052" cy="511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E44DC8D8-81C1-6025-EE65-244FD5F8676B}"/>
              </a:ext>
            </a:extLst>
          </p:cNvPr>
          <p:cNvSpPr/>
          <p:nvPr/>
        </p:nvSpPr>
        <p:spPr>
          <a:xfrm>
            <a:off x="7365409" y="3295446"/>
            <a:ext cx="681052" cy="511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A6968541-8B5C-65A7-0412-4CD3C52F9ADD}"/>
              </a:ext>
            </a:extLst>
          </p:cNvPr>
          <p:cNvSpPr/>
          <p:nvPr/>
        </p:nvSpPr>
        <p:spPr>
          <a:xfrm>
            <a:off x="8787931" y="1787038"/>
            <a:ext cx="681052" cy="511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A3BEEA93-AE3A-A3CD-6951-CD9F85F9C441}"/>
              </a:ext>
            </a:extLst>
          </p:cNvPr>
          <p:cNvSpPr/>
          <p:nvPr/>
        </p:nvSpPr>
        <p:spPr>
          <a:xfrm>
            <a:off x="8787931" y="2518060"/>
            <a:ext cx="681052" cy="511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4DDC5FE1-B3AF-8B36-845E-90825513D231}"/>
              </a:ext>
            </a:extLst>
          </p:cNvPr>
          <p:cNvSpPr/>
          <p:nvPr/>
        </p:nvSpPr>
        <p:spPr>
          <a:xfrm>
            <a:off x="8728095" y="3312189"/>
            <a:ext cx="681052" cy="511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E8B1FABD-DB5F-A2B9-2C4D-66D43A1B07D9}"/>
              </a:ext>
            </a:extLst>
          </p:cNvPr>
          <p:cNvSpPr/>
          <p:nvPr/>
        </p:nvSpPr>
        <p:spPr>
          <a:xfrm>
            <a:off x="10118771" y="1770295"/>
            <a:ext cx="526488" cy="511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60C9A1E8-70E9-62F3-6EFF-16E4B1F7FEAF}"/>
              </a:ext>
            </a:extLst>
          </p:cNvPr>
          <p:cNvSpPr/>
          <p:nvPr/>
        </p:nvSpPr>
        <p:spPr>
          <a:xfrm>
            <a:off x="10150617" y="2481102"/>
            <a:ext cx="526488" cy="511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5C0C0613-4ABF-35B3-615A-3F342DC18E7F}"/>
              </a:ext>
            </a:extLst>
          </p:cNvPr>
          <p:cNvSpPr/>
          <p:nvPr/>
        </p:nvSpPr>
        <p:spPr>
          <a:xfrm>
            <a:off x="10118771" y="3280480"/>
            <a:ext cx="526488" cy="511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BBC4E094-354D-7DF7-0C1E-97F264FB0E7F}"/>
                  </a:ext>
                </a:extLst>
              </p:cNvPr>
              <p:cNvSpPr txBox="1"/>
              <p:nvPr/>
            </p:nvSpPr>
            <p:spPr>
              <a:xfrm>
                <a:off x="1629437" y="3968154"/>
                <a:ext cx="3360153" cy="279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0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</m:d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TW" altLang="en-US" sz="2000"/>
                                  <m:t>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>
                                      <m:fPr>
                                        <m:ctrlPr>
                                          <a:rPr lang="zh-TW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000">
                                            <a:latin typeface="Cambria Math" panose="02040503050406030204" pitchFamily="18" charset="0"/>
                                          </a:rPr>
                                          <m:t>ℒ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zh-TW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000">
                                            <a:latin typeface="Cambria Math" panose="02040503050406030204" pitchFamily="18" charset="0"/>
                                          </a:rPr>
                                          <m:t>ℒ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1,2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r>
                                      <a:rPr lang="en-US" altLang="zh-TW" sz="200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TW" sz="200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zh-TW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000">
                                            <a:latin typeface="Cambria Math" panose="02040503050406030204" pitchFamily="18" charset="0"/>
                                          </a:rPr>
                                          <m:t>ℒ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TW" sz="20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altLang="zh-TW" sz="20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1" i="0" smtClean="0">
                              <a:latin typeface="Cambria Math" panose="02040503050406030204" pitchFamily="18" charset="0"/>
                            </a:rPr>
                            <m:t>𝐛</m:t>
                          </m:r>
                        </m:sub>
                      </m:sSub>
                      <m:r>
                        <a:rPr lang="zh-TW" altLang="en-US" sz="2000">
                          <a:latin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BBC4E094-354D-7DF7-0C1E-97F264FB0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9437" y="3968154"/>
                <a:ext cx="3360153" cy="2796663"/>
              </a:xfrm>
              <a:prstGeom prst="rect">
                <a:avLst/>
              </a:prstGeom>
              <a:blipFill>
                <a:blip r:embed="rId17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877D56C5-CCE8-6E8D-C95F-C68C56CCA042}"/>
              </a:ext>
            </a:extLst>
          </p:cNvPr>
          <p:cNvSpPr txBox="1"/>
          <p:nvPr/>
        </p:nvSpPr>
        <p:spPr>
          <a:xfrm>
            <a:off x="6610346" y="4734553"/>
            <a:ext cx="3803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為了簡化計算流程，後面的推導只會涵蓋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的部分</a:t>
            </a:r>
          </a:p>
        </p:txBody>
      </p:sp>
    </p:spTree>
    <p:extLst>
      <p:ext uri="{BB962C8B-B14F-4D97-AF65-F5344CB8AC3E}">
        <p14:creationId xmlns:p14="http://schemas.microsoft.com/office/powerpoint/2010/main" val="1188636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9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31F1E6-BC4D-83CB-7EB2-9B69AA2A6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(Calculus) Chain Rule - 1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253EAA-ED79-65AB-6116-EB20C5353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F4F9656-CC21-57EC-B847-9FE7461E9080}"/>
              </a:ext>
            </a:extLst>
          </p:cNvPr>
          <p:cNvSpPr/>
          <p:nvPr/>
        </p:nvSpPr>
        <p:spPr>
          <a:xfrm>
            <a:off x="3807279" y="22272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DDA954D-F9ED-0A19-3F67-EBBBEFFE5565}"/>
              </a:ext>
            </a:extLst>
          </p:cNvPr>
          <p:cNvSpPr/>
          <p:nvPr/>
        </p:nvSpPr>
        <p:spPr>
          <a:xfrm>
            <a:off x="5571309" y="22272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63083251-F113-1702-DB34-D6ACEBFCB67F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4378779" y="2512967"/>
            <a:ext cx="119253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3ABF0E73-6286-B7C8-E5EE-38924A222A35}"/>
              </a:ext>
            </a:extLst>
          </p:cNvPr>
          <p:cNvSpPr/>
          <p:nvPr/>
        </p:nvSpPr>
        <p:spPr>
          <a:xfrm>
            <a:off x="7335339" y="22272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0BC100AF-C181-FB43-F9FA-8E89397D67AC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6142809" y="2512967"/>
            <a:ext cx="119253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5E6C588-5C81-520F-E3E4-78EFC5916832}"/>
                  </a:ext>
                </a:extLst>
              </p:cNvPr>
              <p:cNvSpPr txBox="1"/>
              <p:nvPr/>
            </p:nvSpPr>
            <p:spPr>
              <a:xfrm>
                <a:off x="7455626" y="2227217"/>
                <a:ext cx="330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45E6C588-5C81-520F-E3E4-78EFC5916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626" y="2227217"/>
                <a:ext cx="330926" cy="523220"/>
              </a:xfrm>
              <a:prstGeom prst="rect">
                <a:avLst/>
              </a:prstGeom>
              <a:blipFill>
                <a:blip r:embed="rId3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888ABA3-201D-2CFF-1044-027AED13583E}"/>
                  </a:ext>
                </a:extLst>
              </p:cNvPr>
              <p:cNvSpPr txBox="1"/>
              <p:nvPr/>
            </p:nvSpPr>
            <p:spPr>
              <a:xfrm>
                <a:off x="5679820" y="2227217"/>
                <a:ext cx="330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9888ABA3-201D-2CFF-1044-027AED135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820" y="2227217"/>
                <a:ext cx="330926" cy="523220"/>
              </a:xfrm>
              <a:prstGeom prst="rect">
                <a:avLst/>
              </a:prstGeom>
              <a:blipFill>
                <a:blip r:embed="rId4"/>
                <a:stretch>
                  <a:fillRect l="-11111" r="-25926" b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81EC9AE-4E91-1D2C-B4D5-03F23F507833}"/>
                  </a:ext>
                </a:extLst>
              </p:cNvPr>
              <p:cNvSpPr txBox="1"/>
              <p:nvPr/>
            </p:nvSpPr>
            <p:spPr>
              <a:xfrm>
                <a:off x="3915790" y="2227217"/>
                <a:ext cx="3309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81EC9AE-4E91-1D2C-B4D5-03F23F5078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5790" y="2227217"/>
                <a:ext cx="330926" cy="523220"/>
              </a:xfrm>
              <a:prstGeom prst="rect">
                <a:avLst/>
              </a:prstGeom>
              <a:blipFill>
                <a:blip r:embed="rId5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25CBEF5-F25E-6D26-928F-E4C19C228398}"/>
                  </a:ext>
                </a:extLst>
              </p:cNvPr>
              <p:cNvSpPr txBox="1"/>
              <p:nvPr/>
            </p:nvSpPr>
            <p:spPr>
              <a:xfrm>
                <a:off x="4800997" y="3436241"/>
                <a:ext cx="2088572" cy="983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25CBEF5-F25E-6D26-928F-E4C19C228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997" y="3436241"/>
                <a:ext cx="2088572" cy="983987"/>
              </a:xfrm>
              <a:prstGeom prst="rect">
                <a:avLst/>
              </a:prstGeom>
              <a:blipFill>
                <a:blip r:embed="rId6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8E615BB-1033-EB7F-6934-81855B4CABCC}"/>
                  </a:ext>
                </a:extLst>
              </p:cNvPr>
              <p:cNvSpPr txBox="1"/>
              <p:nvPr/>
            </p:nvSpPr>
            <p:spPr>
              <a:xfrm>
                <a:off x="636815" y="4586251"/>
                <a:ext cx="10918370" cy="8237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𝑑𝑧</m:t>
                        </m:r>
                      </m:num>
                      <m:den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代表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對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的影響，但</a:t>
                </a:r>
                <a:r>
                  <a:rPr kumimoji="1" lang="en-US" altLang="zh-TW" sz="2400" dirty="0">
                    <a:solidFill>
                      <a:schemeClr val="tx1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的變化會影響到</a:t>
                </a:r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，接著</a:t>
                </a:r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影響到</a:t>
                </a:r>
                <a:r>
                  <a:rPr kumimoji="1" lang="en-US" altLang="zh-TW" sz="2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8E615BB-1033-EB7F-6934-81855B4CA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5" y="4586251"/>
                <a:ext cx="10918370" cy="823752"/>
              </a:xfrm>
              <a:prstGeom prst="rect">
                <a:avLst/>
              </a:prstGeom>
              <a:blipFill>
                <a:blip r:embed="rId7"/>
                <a:stretch>
                  <a:fillRect l="-696" b="-75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F8366A21-F41F-2EF1-9CFD-FFC3F56262BB}"/>
              </a:ext>
            </a:extLst>
          </p:cNvPr>
          <p:cNvCxnSpPr/>
          <p:nvPr/>
        </p:nvCxnSpPr>
        <p:spPr>
          <a:xfrm>
            <a:off x="4547062" y="5320146"/>
            <a:ext cx="25769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65E9297-9B1D-ABFA-85C5-AF372B50588B}"/>
              </a:ext>
            </a:extLst>
          </p:cNvPr>
          <p:cNvCxnSpPr>
            <a:cxnSpLocks/>
          </p:cNvCxnSpPr>
          <p:nvPr/>
        </p:nvCxnSpPr>
        <p:spPr>
          <a:xfrm>
            <a:off x="6327075" y="4414687"/>
            <a:ext cx="41199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36ABBA12-0426-B696-A2A9-226CF67BA239}"/>
              </a:ext>
            </a:extLst>
          </p:cNvPr>
          <p:cNvCxnSpPr>
            <a:cxnSpLocks/>
          </p:cNvCxnSpPr>
          <p:nvPr/>
        </p:nvCxnSpPr>
        <p:spPr>
          <a:xfrm>
            <a:off x="8120893" y="5320146"/>
            <a:ext cx="145536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88C01CE-E6B9-447B-EFAE-4A546921EDD6}"/>
              </a:ext>
            </a:extLst>
          </p:cNvPr>
          <p:cNvCxnSpPr>
            <a:cxnSpLocks/>
          </p:cNvCxnSpPr>
          <p:nvPr/>
        </p:nvCxnSpPr>
        <p:spPr>
          <a:xfrm>
            <a:off x="5835534" y="4414687"/>
            <a:ext cx="42251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D153F7E-1C18-25CA-A4C4-9B14FBAD00A0}"/>
                  </a:ext>
                </a:extLst>
              </p:cNvPr>
              <p:cNvSpPr txBox="1"/>
              <p:nvPr/>
            </p:nvSpPr>
            <p:spPr>
              <a:xfrm>
                <a:off x="3729020" y="1765552"/>
                <a:ext cx="7280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zh-TW" sz="2400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altLang="zh-TW" sz="2400" i="1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𝑥</m:t>
                      </m:r>
                    </m:oMath>
                  </m:oMathPara>
                </a14:m>
                <a:endParaRPr lang="zh-TW" altLang="zh-TW" sz="2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3D153F7E-1C18-25CA-A4C4-9B14FBAD0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020" y="1765552"/>
                <a:ext cx="72801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254C936-24E8-C5AA-9650-CD82955C5DA7}"/>
                  </a:ext>
                </a:extLst>
              </p:cNvPr>
              <p:cNvSpPr txBox="1"/>
              <p:nvPr/>
            </p:nvSpPr>
            <p:spPr>
              <a:xfrm>
                <a:off x="7257080" y="1765552"/>
                <a:ext cx="72801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zh-TW" sz="2400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en-US" altLang="zh-TW" sz="2400" b="0" i="1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𝑧</m:t>
                      </m:r>
                    </m:oMath>
                  </m:oMathPara>
                </a14:m>
                <a:endParaRPr lang="zh-TW" altLang="zh-TW" sz="2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F254C936-24E8-C5AA-9650-CD82955C5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080" y="1765552"/>
                <a:ext cx="728017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3871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EEA663-7353-2F5F-166C-63439C36E3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" altLang="zh-TW" dirty="0"/>
                  <a:t>Backpropagation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(Layer: 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EEA663-7353-2F5F-166C-63439C36E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55" t="-8434" b="-156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6F0AC0-080A-77FA-96A8-3638124E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317EEB-251B-C09D-4C2F-B749F6D62D5B}"/>
                  </a:ext>
                </a:extLst>
              </p:cNvPr>
              <p:cNvSpPr txBox="1"/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317EEB-251B-C09D-4C2F-B749F6D6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B834AF04-2552-D99F-65C9-B6D4AEC9BB74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4150813" y="2932530"/>
            <a:ext cx="51587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/>
              <p:nvPr/>
            </p:nvSpPr>
            <p:spPr>
              <a:xfrm>
                <a:off x="6096000" y="1998752"/>
                <a:ext cx="2234088" cy="1018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98752"/>
                <a:ext cx="2234088" cy="1018292"/>
              </a:xfrm>
              <a:prstGeom prst="rect">
                <a:avLst/>
              </a:prstGeom>
              <a:blipFill>
                <a:blip r:embed="rId4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橢圓 58">
            <a:extLst>
              <a:ext uri="{FF2B5EF4-FFF2-40B4-BE49-F238E27FC236}">
                <a16:creationId xmlns:a16="http://schemas.microsoft.com/office/drawing/2014/main" id="{976FCD5C-D7BF-B28F-62C6-28F3BE342F75}"/>
              </a:ext>
            </a:extLst>
          </p:cNvPr>
          <p:cNvSpPr/>
          <p:nvPr/>
        </p:nvSpPr>
        <p:spPr>
          <a:xfrm>
            <a:off x="741903" y="20867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B82981C4-39E3-7BE0-DF04-587F9265159A}"/>
              </a:ext>
            </a:extLst>
          </p:cNvPr>
          <p:cNvSpPr/>
          <p:nvPr/>
        </p:nvSpPr>
        <p:spPr>
          <a:xfrm>
            <a:off x="741903" y="327910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1C233EC6-46B5-5FCB-BF1E-D884F2451831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1313403" y="2372536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F19571C-C1DC-F953-D874-94D978BACF7A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1313403" y="237392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橢圓 62">
            <a:extLst>
              <a:ext uri="{FF2B5EF4-FFF2-40B4-BE49-F238E27FC236}">
                <a16:creationId xmlns:a16="http://schemas.microsoft.com/office/drawing/2014/main" id="{0E16E08D-3BF7-108C-7FEA-FD077380A896}"/>
              </a:ext>
            </a:extLst>
          </p:cNvPr>
          <p:cNvSpPr/>
          <p:nvPr/>
        </p:nvSpPr>
        <p:spPr>
          <a:xfrm>
            <a:off x="2490693" y="20881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792AA0F9-D83E-D808-C144-E69331BD8E0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1313403" y="237253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6FADEDA2-60B3-A466-46F4-CD1E5ED1C6F7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1313403" y="3564852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>
            <a:extLst>
              <a:ext uri="{FF2B5EF4-FFF2-40B4-BE49-F238E27FC236}">
                <a16:creationId xmlns:a16="http://schemas.microsoft.com/office/drawing/2014/main" id="{92A50A50-13AE-9671-5528-9A733BFCEDB3}"/>
              </a:ext>
            </a:extLst>
          </p:cNvPr>
          <p:cNvSpPr/>
          <p:nvPr/>
        </p:nvSpPr>
        <p:spPr>
          <a:xfrm>
            <a:off x="3566637" y="26596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5A30A24-72F5-B355-5915-B8051ECEEE06}"/>
              </a:ext>
            </a:extLst>
          </p:cNvPr>
          <p:cNvCxnSpPr>
            <a:cxnSpLocks/>
            <a:stCxn id="63" idx="6"/>
            <a:endCxn id="66" idx="2"/>
          </p:cNvCxnSpPr>
          <p:nvPr/>
        </p:nvCxnSpPr>
        <p:spPr>
          <a:xfrm>
            <a:off x="3062193" y="237392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59E786F4-17F4-A8F2-5682-0635B71B6363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3062193" y="2945423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/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blipFill>
                <a:blip r:embed="rId5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/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/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/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/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/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blipFill>
                <a:blip r:embed="rId10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/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/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/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/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blipFill>
                <a:blip r:embed="rId14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/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blipFill>
                <a:blip r:embed="rId15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橢圓 80">
            <a:extLst>
              <a:ext uri="{FF2B5EF4-FFF2-40B4-BE49-F238E27FC236}">
                <a16:creationId xmlns:a16="http://schemas.microsoft.com/office/drawing/2014/main" id="{CC049827-B23E-0AAF-F2B4-D7A287A84D16}"/>
              </a:ext>
            </a:extLst>
          </p:cNvPr>
          <p:cNvSpPr/>
          <p:nvPr/>
        </p:nvSpPr>
        <p:spPr>
          <a:xfrm>
            <a:off x="2479263" y="32736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/>
              <p:nvPr/>
            </p:nvSpPr>
            <p:spPr>
              <a:xfrm>
                <a:off x="5309136" y="3273656"/>
                <a:ext cx="3109498" cy="1254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136" y="3273656"/>
                <a:ext cx="3109498" cy="1254446"/>
              </a:xfrm>
              <a:prstGeom prst="rect">
                <a:avLst/>
              </a:prstGeom>
              <a:blipFill>
                <a:blip r:embed="rId16"/>
                <a:stretch>
                  <a:fillRect l="-408" r="-2041" b="-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914AD198-10C9-9225-FD01-D92D58A78F86}"/>
                  </a:ext>
                </a:extLst>
              </p:cNvPr>
              <p:cNvSpPr txBox="1"/>
              <p:nvPr/>
            </p:nvSpPr>
            <p:spPr>
              <a:xfrm>
                <a:off x="983250" y="4345602"/>
                <a:ext cx="2605503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zh-TW" altLang="zh-TW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914AD198-10C9-9225-FD01-D92D58A78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50" y="4345602"/>
                <a:ext cx="2605503" cy="783804"/>
              </a:xfrm>
              <a:prstGeom prst="rect">
                <a:avLst/>
              </a:prstGeom>
              <a:blipFill>
                <a:blip r:embed="rId17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4A0CC60B-82C6-D6FB-F555-34E2F3635200}"/>
                  </a:ext>
                </a:extLst>
              </p:cNvPr>
              <p:cNvSpPr txBox="1"/>
              <p:nvPr/>
            </p:nvSpPr>
            <p:spPr>
              <a:xfrm>
                <a:off x="5845947" y="4543703"/>
                <a:ext cx="3398540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⋅2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4A0CC60B-82C6-D6FB-F555-34E2F3635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5947" y="4543703"/>
                <a:ext cx="3398540" cy="898964"/>
              </a:xfrm>
              <a:prstGeom prst="rect">
                <a:avLst/>
              </a:prstGeom>
              <a:blipFill>
                <a:blip r:embed="rId18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EB698C76-D226-A838-4BE0-7D32DCC35D9D}"/>
                  </a:ext>
                </a:extLst>
              </p:cNvPr>
              <p:cNvSpPr txBox="1"/>
              <p:nvPr/>
            </p:nvSpPr>
            <p:spPr>
              <a:xfrm>
                <a:off x="5835899" y="5699158"/>
                <a:ext cx="20621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EB698C76-D226-A838-4BE0-7D32DCC35D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899" y="5699158"/>
                <a:ext cx="2062109" cy="523220"/>
              </a:xfrm>
              <a:prstGeom prst="rect">
                <a:avLst/>
              </a:prstGeom>
              <a:blipFill>
                <a:blip r:embed="rId19"/>
                <a:stretch>
                  <a:fillRect t="-6977" b="-69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4">
                <a:extLst>
                  <a:ext uri="{FF2B5EF4-FFF2-40B4-BE49-F238E27FC236}">
                    <a16:creationId xmlns:a16="http://schemas.microsoft.com/office/drawing/2014/main" id="{63230A97-5E17-E6C9-8B78-1416674A02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6005173"/>
                  </p:ext>
                </p:extLst>
              </p:nvPr>
            </p:nvGraphicFramePr>
            <p:xfrm>
              <a:off x="9073663" y="1836310"/>
              <a:ext cx="2437562" cy="10307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4">
                <a:extLst>
                  <a:ext uri="{FF2B5EF4-FFF2-40B4-BE49-F238E27FC236}">
                    <a16:creationId xmlns:a16="http://schemas.microsoft.com/office/drawing/2014/main" id="{63230A97-5E17-E6C9-8B78-1416674A02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66005173"/>
                  </p:ext>
                </p:extLst>
              </p:nvPr>
            </p:nvGraphicFramePr>
            <p:xfrm>
              <a:off x="9073663" y="1836310"/>
              <a:ext cx="2437562" cy="10307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1389" t="-61538" r="-170833" b="-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0"/>
                          <a:stretch>
                            <a:fillRect l="-60331" t="-61538" r="-1653" b="-5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E1F1F88F-FB6F-8B92-92AF-D9AD5D6514C1}"/>
              </a:ext>
            </a:extLst>
          </p:cNvPr>
          <p:cNvSpPr txBox="1"/>
          <p:nvPr/>
        </p:nvSpPr>
        <p:spPr>
          <a:xfrm>
            <a:off x="9327804" y="1431685"/>
            <a:ext cx="192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grad_table</a:t>
            </a:r>
            <a:endParaRPr kumimoji="1" lang="zh-TW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3C7191A-9A4F-97E0-BBCC-B934F617F4BA}"/>
              </a:ext>
            </a:extLst>
          </p:cNvPr>
          <p:cNvSpPr/>
          <p:nvPr/>
        </p:nvSpPr>
        <p:spPr>
          <a:xfrm>
            <a:off x="7671714" y="1966710"/>
            <a:ext cx="577978" cy="1060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6ABF1AD-3526-94C5-E44E-0EA4FEF76D2C}"/>
              </a:ext>
            </a:extLst>
          </p:cNvPr>
          <p:cNvSpPr/>
          <p:nvPr/>
        </p:nvSpPr>
        <p:spPr>
          <a:xfrm>
            <a:off x="3062193" y="2171760"/>
            <a:ext cx="867781" cy="5137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E18DC39-CD93-6AFD-FF4C-605E2C9CA93D}"/>
                  </a:ext>
                </a:extLst>
              </p:cNvPr>
              <p:cNvSpPr txBox="1"/>
              <p:nvPr/>
            </p:nvSpPr>
            <p:spPr>
              <a:xfrm>
                <a:off x="5225125" y="1990750"/>
                <a:ext cx="1043871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E18DC39-CD93-6AFD-FF4C-605E2C9CA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25" y="1990750"/>
                <a:ext cx="1043871" cy="1017394"/>
              </a:xfrm>
              <a:prstGeom prst="rect">
                <a:avLst/>
              </a:prstGeom>
              <a:blipFill>
                <a:blip r:embed="rId21"/>
                <a:stretch>
                  <a:fillRect l="-1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群組 17">
            <a:extLst>
              <a:ext uri="{FF2B5EF4-FFF2-40B4-BE49-F238E27FC236}">
                <a16:creationId xmlns:a16="http://schemas.microsoft.com/office/drawing/2014/main" id="{DAB456F2-B0C4-0AAA-0059-68EA708CD76A}"/>
              </a:ext>
            </a:extLst>
          </p:cNvPr>
          <p:cNvGrpSpPr/>
          <p:nvPr/>
        </p:nvGrpSpPr>
        <p:grpSpPr>
          <a:xfrm>
            <a:off x="561340" y="5440160"/>
            <a:ext cx="4156010" cy="571500"/>
            <a:chOff x="561340" y="5440160"/>
            <a:chExt cx="4156010" cy="571500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5F20EBCF-6621-AA55-664D-40E9B70E0E33}"/>
                </a:ext>
              </a:extLst>
            </p:cNvPr>
            <p:cNvSpPr/>
            <p:nvPr/>
          </p:nvSpPr>
          <p:spPr>
            <a:xfrm>
              <a:off x="61779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7BF75A26-8590-1D40-9895-F35275509AE5}"/>
                </a:ext>
              </a:extLst>
            </p:cNvPr>
            <p:cNvSpPr/>
            <p:nvPr/>
          </p:nvSpPr>
          <p:spPr>
            <a:xfrm>
              <a:off x="238182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BC3A78FE-CAB2-0B0B-7E73-08F97A5A3832}"/>
                </a:ext>
              </a:extLst>
            </p:cNvPr>
            <p:cNvCxnSpPr>
              <a:cxnSpLocks/>
              <a:stCxn id="10" idx="6"/>
              <a:endCxn id="11" idx="2"/>
            </p:cNvCxnSpPr>
            <p:nvPr/>
          </p:nvCxnSpPr>
          <p:spPr>
            <a:xfrm>
              <a:off x="1189290" y="5725910"/>
              <a:ext cx="119253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AADBC73F-99D0-1A45-730F-FA8492BBDF26}"/>
                </a:ext>
              </a:extLst>
            </p:cNvPr>
            <p:cNvSpPr/>
            <p:nvPr/>
          </p:nvSpPr>
          <p:spPr>
            <a:xfrm>
              <a:off x="414585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F92798BD-6B35-0086-04DD-249FBDE07B88}"/>
                </a:ext>
              </a:extLst>
            </p:cNvPr>
            <p:cNvCxnSpPr>
              <a:cxnSpLocks/>
              <a:stCxn id="11" idx="6"/>
              <a:endCxn id="13" idx="2"/>
            </p:cNvCxnSpPr>
            <p:nvPr/>
          </p:nvCxnSpPr>
          <p:spPr>
            <a:xfrm>
              <a:off x="2953320" y="5725910"/>
              <a:ext cx="119253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E7AF32C3-FAEF-ADEF-54EF-7EA6D1B77D28}"/>
                    </a:ext>
                  </a:extLst>
                </p:cNvPr>
                <p:cNvSpPr txBox="1"/>
                <p:nvPr/>
              </p:nvSpPr>
              <p:spPr>
                <a:xfrm>
                  <a:off x="4236953" y="5449888"/>
                  <a:ext cx="3309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>
                            <a:latin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E7AF32C3-FAEF-ADEF-54EF-7EA6D1B77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6953" y="5449888"/>
                  <a:ext cx="330926" cy="523220"/>
                </a:xfrm>
                <a:prstGeom prst="rect">
                  <a:avLst/>
                </a:prstGeom>
                <a:blipFill>
                  <a:blip r:embed="rId22"/>
                  <a:stretch>
                    <a:fillRect l="-7407" r="-296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D361D87A-1E8B-BFE9-9290-C7BB788CD894}"/>
                    </a:ext>
                  </a:extLst>
                </p:cNvPr>
                <p:cNvSpPr txBox="1"/>
                <p:nvPr/>
              </p:nvSpPr>
              <p:spPr>
                <a:xfrm>
                  <a:off x="2490331" y="5440160"/>
                  <a:ext cx="3309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TW" altLang="zh-TW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6" name="文字方塊 15">
                  <a:extLst>
                    <a:ext uri="{FF2B5EF4-FFF2-40B4-BE49-F238E27FC236}">
                      <a16:creationId xmlns:a16="http://schemas.microsoft.com/office/drawing/2014/main" id="{D361D87A-1E8B-BFE9-9290-C7BB788CD8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0331" y="5440160"/>
                  <a:ext cx="330926" cy="523220"/>
                </a:xfrm>
                <a:prstGeom prst="rect">
                  <a:avLst/>
                </a:prstGeom>
                <a:blipFill>
                  <a:blip r:embed="rId23"/>
                  <a:stretch>
                    <a:fillRect l="-11111" t="-7143" r="-22222" b="-952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220FB74F-419F-088A-6FCE-085B1A865E1A}"/>
                    </a:ext>
                  </a:extLst>
                </p:cNvPr>
                <p:cNvSpPr txBox="1"/>
                <p:nvPr/>
              </p:nvSpPr>
              <p:spPr>
                <a:xfrm>
                  <a:off x="561340" y="5440160"/>
                  <a:ext cx="330926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17" name="文字方塊 16">
                  <a:extLst>
                    <a:ext uri="{FF2B5EF4-FFF2-40B4-BE49-F238E27FC236}">
                      <a16:creationId xmlns:a16="http://schemas.microsoft.com/office/drawing/2014/main" id="{220FB74F-419F-088A-6FCE-085B1A865E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340" y="5440160"/>
                  <a:ext cx="330926" cy="477888"/>
                </a:xfrm>
                <a:prstGeom prst="rect">
                  <a:avLst/>
                </a:prstGeom>
                <a:blipFill>
                  <a:blip r:embed="rId24"/>
                  <a:stretch>
                    <a:fillRect r="-10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0" name="肘形接點 19">
            <a:extLst>
              <a:ext uri="{FF2B5EF4-FFF2-40B4-BE49-F238E27FC236}">
                <a16:creationId xmlns:a16="http://schemas.microsoft.com/office/drawing/2014/main" id="{A1333BA3-EECD-0FE9-3D22-5320DD4D28EC}"/>
              </a:ext>
            </a:extLst>
          </p:cNvPr>
          <p:cNvCxnSpPr>
            <a:cxnSpLocks/>
            <a:stCxn id="85" idx="3"/>
            <a:endCxn id="83" idx="1"/>
          </p:cNvCxnSpPr>
          <p:nvPr/>
        </p:nvCxnSpPr>
        <p:spPr>
          <a:xfrm flipV="1">
            <a:off x="3588753" y="3900879"/>
            <a:ext cx="1720383" cy="836625"/>
          </a:xfrm>
          <a:prstGeom prst="bentConnector3">
            <a:avLst>
              <a:gd name="adj1" fmla="val 743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33036537-5D82-42E7-8D81-3F8026960F96}"/>
                  </a:ext>
                </a:extLst>
              </p:cNvPr>
              <p:cNvSpPr txBox="1"/>
              <p:nvPr/>
            </p:nvSpPr>
            <p:spPr>
              <a:xfrm>
                <a:off x="4051927" y="4373931"/>
                <a:ext cx="9113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zh-TW" altLang="en-US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帶入</a:t>
                </a: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33036537-5D82-42E7-8D81-3F8026960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27" y="4373931"/>
                <a:ext cx="911386" cy="369332"/>
              </a:xfrm>
              <a:prstGeom prst="rect">
                <a:avLst/>
              </a:prstGeom>
              <a:blipFill>
                <a:blip r:embed="rId25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30E73EA0-63FE-810F-329E-F949DD402920}"/>
              </a:ext>
            </a:extLst>
          </p:cNvPr>
          <p:cNvSpPr txBox="1"/>
          <p:nvPr/>
        </p:nvSpPr>
        <p:spPr>
          <a:xfrm>
            <a:off x="8737695" y="3938477"/>
            <a:ext cx="3109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The generalized power rule</a:t>
            </a:r>
          </a:p>
          <a:p>
            <a:r>
              <a:rPr kumimoji="1" lang="en" altLang="zh-TW" dirty="0"/>
              <a:t>(</a:t>
            </a:r>
            <a:r>
              <a:rPr kumimoji="1" lang="zh-TW" altLang="en-US" dirty="0"/>
              <a:t>廣義冪次規則</a:t>
            </a:r>
            <a:r>
              <a:rPr kumimoji="1" lang="en" altLang="zh-TW" dirty="0"/>
              <a:t>) </a:t>
            </a:r>
            <a:endParaRPr kumimoji="1" lang="zh-TW" altLang="en-US" dirty="0"/>
          </a:p>
        </p:txBody>
      </p:sp>
      <p:sp>
        <p:nvSpPr>
          <p:cNvPr id="21" name="弧形向左鍵 20">
            <a:extLst>
              <a:ext uri="{FF2B5EF4-FFF2-40B4-BE49-F238E27FC236}">
                <a16:creationId xmlns:a16="http://schemas.microsoft.com/office/drawing/2014/main" id="{0C1EEB24-72C6-0CAD-0E9B-78CD641A933C}"/>
              </a:ext>
            </a:extLst>
          </p:cNvPr>
          <p:cNvSpPr/>
          <p:nvPr/>
        </p:nvSpPr>
        <p:spPr>
          <a:xfrm rot="450140">
            <a:off x="8450868" y="3845156"/>
            <a:ext cx="254939" cy="87143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03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7" grpId="0"/>
      <p:bldP spid="83" grpId="0"/>
      <p:bldP spid="85" grpId="0"/>
      <p:bldP spid="88" grpId="0"/>
      <p:bldP spid="89" grpId="0"/>
      <p:bldP spid="5" grpId="0"/>
      <p:bldP spid="6" grpId="0" animBg="1"/>
      <p:bldP spid="7" grpId="0" animBg="1"/>
      <p:bldP spid="9" grpId="0"/>
      <p:bldP spid="24" grpId="0"/>
      <p:bldP spid="8" grpId="0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6F0AC0-080A-77FA-96A8-3638124E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317EEB-251B-C09D-4C2F-B749F6D62D5B}"/>
                  </a:ext>
                </a:extLst>
              </p:cNvPr>
              <p:cNvSpPr txBox="1"/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317EEB-251B-C09D-4C2F-B749F6D6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B834AF04-2552-D99F-65C9-B6D4AEC9BB74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4150813" y="2932530"/>
            <a:ext cx="515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橢圓 58">
            <a:extLst>
              <a:ext uri="{FF2B5EF4-FFF2-40B4-BE49-F238E27FC236}">
                <a16:creationId xmlns:a16="http://schemas.microsoft.com/office/drawing/2014/main" id="{976FCD5C-D7BF-B28F-62C6-28F3BE342F75}"/>
              </a:ext>
            </a:extLst>
          </p:cNvPr>
          <p:cNvSpPr/>
          <p:nvPr/>
        </p:nvSpPr>
        <p:spPr>
          <a:xfrm>
            <a:off x="741903" y="20867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B82981C4-39E3-7BE0-DF04-587F9265159A}"/>
              </a:ext>
            </a:extLst>
          </p:cNvPr>
          <p:cNvSpPr/>
          <p:nvPr/>
        </p:nvSpPr>
        <p:spPr>
          <a:xfrm>
            <a:off x="741903" y="327910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1C233EC6-46B5-5FCB-BF1E-D884F2451831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1313403" y="2372536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F19571C-C1DC-F953-D874-94D978BACF7A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1313403" y="237392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橢圓 62">
            <a:extLst>
              <a:ext uri="{FF2B5EF4-FFF2-40B4-BE49-F238E27FC236}">
                <a16:creationId xmlns:a16="http://schemas.microsoft.com/office/drawing/2014/main" id="{0E16E08D-3BF7-108C-7FEA-FD077380A896}"/>
              </a:ext>
            </a:extLst>
          </p:cNvPr>
          <p:cNvSpPr/>
          <p:nvPr/>
        </p:nvSpPr>
        <p:spPr>
          <a:xfrm>
            <a:off x="2490693" y="20881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792AA0F9-D83E-D808-C144-E69331BD8E0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1313403" y="237253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6FADEDA2-60B3-A466-46F4-CD1E5ED1C6F7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1313403" y="3564852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>
            <a:extLst>
              <a:ext uri="{FF2B5EF4-FFF2-40B4-BE49-F238E27FC236}">
                <a16:creationId xmlns:a16="http://schemas.microsoft.com/office/drawing/2014/main" id="{92A50A50-13AE-9671-5528-9A733BFCEDB3}"/>
              </a:ext>
            </a:extLst>
          </p:cNvPr>
          <p:cNvSpPr/>
          <p:nvPr/>
        </p:nvSpPr>
        <p:spPr>
          <a:xfrm>
            <a:off x="3566637" y="26596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5A30A24-72F5-B355-5915-B8051ECEEE06}"/>
              </a:ext>
            </a:extLst>
          </p:cNvPr>
          <p:cNvCxnSpPr>
            <a:cxnSpLocks/>
            <a:stCxn id="63" idx="6"/>
            <a:endCxn id="66" idx="2"/>
          </p:cNvCxnSpPr>
          <p:nvPr/>
        </p:nvCxnSpPr>
        <p:spPr>
          <a:xfrm>
            <a:off x="3062193" y="237392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59E786F4-17F4-A8F2-5682-0635B71B6363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3062193" y="2945423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/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blipFill>
                <a:blip r:embed="rId4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/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/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/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/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/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blipFill>
                <a:blip r:embed="rId9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/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/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/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/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blipFill>
                <a:blip r:embed="rId13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/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橢圓 80">
            <a:extLst>
              <a:ext uri="{FF2B5EF4-FFF2-40B4-BE49-F238E27FC236}">
                <a16:creationId xmlns:a16="http://schemas.microsoft.com/office/drawing/2014/main" id="{CC049827-B23E-0AAF-F2B4-D7A287A84D16}"/>
              </a:ext>
            </a:extLst>
          </p:cNvPr>
          <p:cNvSpPr/>
          <p:nvPr/>
        </p:nvSpPr>
        <p:spPr>
          <a:xfrm>
            <a:off x="2479263" y="32736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4">
                <a:extLst>
                  <a:ext uri="{FF2B5EF4-FFF2-40B4-BE49-F238E27FC236}">
                    <a16:creationId xmlns:a16="http://schemas.microsoft.com/office/drawing/2014/main" id="{63230A97-5E17-E6C9-8B78-1416674A02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7588982"/>
                  </p:ext>
                </p:extLst>
              </p:nvPr>
            </p:nvGraphicFramePr>
            <p:xfrm>
              <a:off x="9073663" y="1836310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4">
                <a:extLst>
                  <a:ext uri="{FF2B5EF4-FFF2-40B4-BE49-F238E27FC236}">
                    <a16:creationId xmlns:a16="http://schemas.microsoft.com/office/drawing/2014/main" id="{63230A97-5E17-E6C9-8B78-1416674A02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77588982"/>
                  </p:ext>
                </p:extLst>
              </p:nvPr>
            </p:nvGraphicFramePr>
            <p:xfrm>
              <a:off x="9073663" y="1836310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389" t="-58491" r="-170833" b="-10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0331" t="-58491" r="-1653" b="-103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389" t="-155556" r="-170833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0331" t="-155556" r="-1653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E1F1F88F-FB6F-8B92-92AF-D9AD5D6514C1}"/>
              </a:ext>
            </a:extLst>
          </p:cNvPr>
          <p:cNvSpPr txBox="1"/>
          <p:nvPr/>
        </p:nvSpPr>
        <p:spPr>
          <a:xfrm>
            <a:off x="9327804" y="1431685"/>
            <a:ext cx="192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grad_table</a:t>
            </a:r>
            <a:endParaRPr kumimoji="1" lang="zh-TW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CCFF1A9-1B22-E50E-69DD-00EA2A25F842}"/>
              </a:ext>
            </a:extLst>
          </p:cNvPr>
          <p:cNvSpPr/>
          <p:nvPr/>
        </p:nvSpPr>
        <p:spPr>
          <a:xfrm>
            <a:off x="6606594" y="1966710"/>
            <a:ext cx="929672" cy="1060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006F0C4-6F33-A959-1B77-A11FC3DC65AC}"/>
                  </a:ext>
                </a:extLst>
              </p:cNvPr>
              <p:cNvSpPr txBox="1"/>
              <p:nvPr/>
            </p:nvSpPr>
            <p:spPr>
              <a:xfrm>
                <a:off x="5171132" y="3669199"/>
                <a:ext cx="5339444" cy="10195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006F0C4-6F33-A959-1B77-A11FC3DC65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132" y="3669199"/>
                <a:ext cx="5339444" cy="1019510"/>
              </a:xfrm>
              <a:prstGeom prst="rect">
                <a:avLst/>
              </a:prstGeom>
              <a:blipFill>
                <a:blip r:embed="rId16"/>
                <a:stretch>
                  <a:fillRect t="-60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50E7412-EB50-A9A1-90D0-1DBA8FE0E480}"/>
                  </a:ext>
                </a:extLst>
              </p:cNvPr>
              <p:cNvSpPr txBox="1"/>
              <p:nvPr/>
            </p:nvSpPr>
            <p:spPr>
              <a:xfrm>
                <a:off x="5220591" y="1998752"/>
                <a:ext cx="3109497" cy="1018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50E7412-EB50-A9A1-90D0-1DBA8FE0E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591" y="1998752"/>
                <a:ext cx="3109497" cy="1018292"/>
              </a:xfrm>
              <a:prstGeom prst="rect">
                <a:avLst/>
              </a:prstGeom>
              <a:blipFill>
                <a:blip r:embed="rId17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E939217-2A3B-B79F-7ADE-2ECCCCEB6CF1}"/>
                  </a:ext>
                </a:extLst>
              </p:cNvPr>
              <p:cNvSpPr txBox="1"/>
              <p:nvPr/>
            </p:nvSpPr>
            <p:spPr>
              <a:xfrm>
                <a:off x="446176" y="4835021"/>
                <a:ext cx="420306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E939217-2A3B-B79F-7ADE-2ECCCCEB6C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76" y="4835021"/>
                <a:ext cx="4203068" cy="542136"/>
              </a:xfrm>
              <a:prstGeom prst="rect">
                <a:avLst/>
              </a:prstGeom>
              <a:blipFill>
                <a:blip r:embed="rId18"/>
                <a:stretch>
                  <a:fillRect t="-4545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F933DF5-D362-870A-84BA-FD8A2861ABF9}"/>
                  </a:ext>
                </a:extLst>
              </p:cNvPr>
              <p:cNvSpPr txBox="1"/>
              <p:nvPr/>
            </p:nvSpPr>
            <p:spPr>
              <a:xfrm>
                <a:off x="6237932" y="4807083"/>
                <a:ext cx="90644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TW" altLang="en-US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7F933DF5-D362-870A-84BA-FD8A2861A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932" y="4807083"/>
                <a:ext cx="906446" cy="523220"/>
              </a:xfrm>
              <a:prstGeom prst="rect">
                <a:avLst/>
              </a:prstGeom>
              <a:blipFill>
                <a:blip r:embed="rId19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橢圓 6">
            <a:extLst>
              <a:ext uri="{FF2B5EF4-FFF2-40B4-BE49-F238E27FC236}">
                <a16:creationId xmlns:a16="http://schemas.microsoft.com/office/drawing/2014/main" id="{3FE2286E-FCFB-0DD8-5C44-CC814518D5C0}"/>
              </a:ext>
            </a:extLst>
          </p:cNvPr>
          <p:cNvSpPr/>
          <p:nvPr/>
        </p:nvSpPr>
        <p:spPr>
          <a:xfrm>
            <a:off x="3062193" y="2171760"/>
            <a:ext cx="867781" cy="5137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肘形接點 11">
            <a:extLst>
              <a:ext uri="{FF2B5EF4-FFF2-40B4-BE49-F238E27FC236}">
                <a16:creationId xmlns:a16="http://schemas.microsoft.com/office/drawing/2014/main" id="{A7600846-E896-1447-9479-AC9CC3991059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4649244" y="4178954"/>
            <a:ext cx="521888" cy="9271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01D6833-FA2C-CCC3-0ED3-3E6E08AA3C2C}"/>
                  </a:ext>
                </a:extLst>
              </p:cNvPr>
              <p:cNvSpPr txBox="1"/>
              <p:nvPr/>
            </p:nvSpPr>
            <p:spPr>
              <a:xfrm>
                <a:off x="4051927" y="4373931"/>
                <a:ext cx="9113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TW" altLang="en-US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帶入</a:t>
                </a: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01D6833-FA2C-CCC3-0ED3-3E6E08AA3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1927" y="4373931"/>
                <a:ext cx="911386" cy="369332"/>
              </a:xfrm>
              <a:prstGeom prst="rect">
                <a:avLst/>
              </a:prstGeom>
              <a:blipFill>
                <a:blip r:embed="rId20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標題 1">
                <a:extLst>
                  <a:ext uri="{FF2B5EF4-FFF2-40B4-BE49-F238E27FC236}">
                    <a16:creationId xmlns:a16="http://schemas.microsoft.com/office/drawing/2014/main" id="{49A4B462-3DEA-9FB6-36C8-60CCDA3D936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53143" y="356088"/>
                <a:ext cx="10918371" cy="1033416"/>
              </a:xfrm>
            </p:spPr>
            <p:txBody>
              <a:bodyPr>
                <a:normAutofit/>
              </a:bodyPr>
              <a:lstStyle/>
              <a:p>
                <a:r>
                  <a:rPr kumimoji="1" lang="en" altLang="zh-TW" dirty="0"/>
                  <a:t>Backpropagation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(Layer: 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19" name="標題 1">
                <a:extLst>
                  <a:ext uri="{FF2B5EF4-FFF2-40B4-BE49-F238E27FC236}">
                    <a16:creationId xmlns:a16="http://schemas.microsoft.com/office/drawing/2014/main" id="{49A4B462-3DEA-9FB6-36C8-60CCDA3D93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53143" y="356088"/>
                <a:ext cx="10918371" cy="1033416"/>
              </a:xfrm>
              <a:blipFill>
                <a:blip r:embed="rId21"/>
                <a:stretch>
                  <a:fillRect l="-2555" t="-8434" b="-156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76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1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6F0AC0-080A-77FA-96A8-3638124E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/>
              <p:nvPr/>
            </p:nvSpPr>
            <p:spPr>
              <a:xfrm>
                <a:off x="5220591" y="1998752"/>
                <a:ext cx="3109497" cy="1018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591" y="1998752"/>
                <a:ext cx="3109497" cy="1018292"/>
              </a:xfrm>
              <a:prstGeom prst="rect">
                <a:avLst/>
              </a:prstGeom>
              <a:blipFill>
                <a:blip r:embed="rId3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橢圓 58">
            <a:extLst>
              <a:ext uri="{FF2B5EF4-FFF2-40B4-BE49-F238E27FC236}">
                <a16:creationId xmlns:a16="http://schemas.microsoft.com/office/drawing/2014/main" id="{976FCD5C-D7BF-B28F-62C6-28F3BE342F75}"/>
              </a:ext>
            </a:extLst>
          </p:cNvPr>
          <p:cNvSpPr/>
          <p:nvPr/>
        </p:nvSpPr>
        <p:spPr>
          <a:xfrm>
            <a:off x="741903" y="20867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B82981C4-39E3-7BE0-DF04-587F9265159A}"/>
              </a:ext>
            </a:extLst>
          </p:cNvPr>
          <p:cNvSpPr/>
          <p:nvPr/>
        </p:nvSpPr>
        <p:spPr>
          <a:xfrm>
            <a:off x="741903" y="327910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1C233EC6-46B5-5FCB-BF1E-D884F2451831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1313403" y="2372536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F19571C-C1DC-F953-D874-94D978BACF7A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1313403" y="237392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橢圓 62">
            <a:extLst>
              <a:ext uri="{FF2B5EF4-FFF2-40B4-BE49-F238E27FC236}">
                <a16:creationId xmlns:a16="http://schemas.microsoft.com/office/drawing/2014/main" id="{0E16E08D-3BF7-108C-7FEA-FD077380A896}"/>
              </a:ext>
            </a:extLst>
          </p:cNvPr>
          <p:cNvSpPr/>
          <p:nvPr/>
        </p:nvSpPr>
        <p:spPr>
          <a:xfrm>
            <a:off x="2490693" y="20881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792AA0F9-D83E-D808-C144-E69331BD8E0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1313403" y="237253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6FADEDA2-60B3-A466-46F4-CD1E5ED1C6F7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1313403" y="3564852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>
            <a:extLst>
              <a:ext uri="{FF2B5EF4-FFF2-40B4-BE49-F238E27FC236}">
                <a16:creationId xmlns:a16="http://schemas.microsoft.com/office/drawing/2014/main" id="{92A50A50-13AE-9671-5528-9A733BFCEDB3}"/>
              </a:ext>
            </a:extLst>
          </p:cNvPr>
          <p:cNvSpPr/>
          <p:nvPr/>
        </p:nvSpPr>
        <p:spPr>
          <a:xfrm>
            <a:off x="3566637" y="26596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5A30A24-72F5-B355-5915-B8051ECEEE06}"/>
              </a:ext>
            </a:extLst>
          </p:cNvPr>
          <p:cNvCxnSpPr>
            <a:cxnSpLocks/>
            <a:stCxn id="63" idx="6"/>
            <a:endCxn id="66" idx="2"/>
          </p:cNvCxnSpPr>
          <p:nvPr/>
        </p:nvCxnSpPr>
        <p:spPr>
          <a:xfrm>
            <a:off x="3062193" y="237392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59E786F4-17F4-A8F2-5682-0635B71B6363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3062193" y="2945423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/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blipFill>
                <a:blip r:embed="rId4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/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/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/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/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/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blipFill>
                <a:blip r:embed="rId9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/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/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/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/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blipFill>
                <a:blip r:embed="rId13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/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橢圓 80">
            <a:extLst>
              <a:ext uri="{FF2B5EF4-FFF2-40B4-BE49-F238E27FC236}">
                <a16:creationId xmlns:a16="http://schemas.microsoft.com/office/drawing/2014/main" id="{CC049827-B23E-0AAF-F2B4-D7A287A84D16}"/>
              </a:ext>
            </a:extLst>
          </p:cNvPr>
          <p:cNvSpPr/>
          <p:nvPr/>
        </p:nvSpPr>
        <p:spPr>
          <a:xfrm>
            <a:off x="2479263" y="32736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/>
              <p:nvPr/>
            </p:nvSpPr>
            <p:spPr>
              <a:xfrm>
                <a:off x="6240230" y="3429000"/>
                <a:ext cx="290100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TW" altLang="en-US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80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zh-TW" alt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zh-TW" altLang="en-US" sz="280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230" y="3429000"/>
                <a:ext cx="2901009" cy="523220"/>
              </a:xfrm>
              <a:prstGeom prst="rect">
                <a:avLst/>
              </a:prstGeom>
              <a:blipFill>
                <a:blip r:embed="rId15"/>
                <a:stretch>
                  <a:fillRect t="-4762" b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E1F1F88F-FB6F-8B92-92AF-D9AD5D6514C1}"/>
              </a:ext>
            </a:extLst>
          </p:cNvPr>
          <p:cNvSpPr txBox="1"/>
          <p:nvPr/>
        </p:nvSpPr>
        <p:spPr>
          <a:xfrm>
            <a:off x="9327804" y="1431685"/>
            <a:ext cx="192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grad_table</a:t>
            </a:r>
            <a:endParaRPr kumimoji="1" lang="zh-TW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4">
                <a:extLst>
                  <a:ext uri="{FF2B5EF4-FFF2-40B4-BE49-F238E27FC236}">
                    <a16:creationId xmlns:a16="http://schemas.microsoft.com/office/drawing/2014/main" id="{A1025241-0638-D87F-6E93-8C3F85083F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678354"/>
                  </p:ext>
                </p:extLst>
              </p:nvPr>
            </p:nvGraphicFramePr>
            <p:xfrm>
              <a:off x="9073663" y="1836310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4">
                <a:extLst>
                  <a:ext uri="{FF2B5EF4-FFF2-40B4-BE49-F238E27FC236}">
                    <a16:creationId xmlns:a16="http://schemas.microsoft.com/office/drawing/2014/main" id="{A1025241-0638-D87F-6E93-8C3F85083F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678354"/>
                  </p:ext>
                </p:extLst>
              </p:nvPr>
            </p:nvGraphicFramePr>
            <p:xfrm>
              <a:off x="9073663" y="1836310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389" t="-58491" r="-170833" b="-10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60331" t="-58491" r="-1653" b="-103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1389" t="-155556" r="-170833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6"/>
                          <a:stretch>
                            <a:fillRect l="-60331" t="-155556" r="-1653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76E79D65-8229-7868-F44E-53F9C27B2C08}"/>
              </a:ext>
            </a:extLst>
          </p:cNvPr>
          <p:cNvSpPr/>
          <p:nvPr/>
        </p:nvSpPr>
        <p:spPr>
          <a:xfrm>
            <a:off x="3062193" y="2171760"/>
            <a:ext cx="867781" cy="5137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FD4AB0-740E-071A-92DE-33CF4D1A26C3}"/>
                  </a:ext>
                </a:extLst>
              </p:cNvPr>
              <p:cNvSpPr txBox="1"/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FD4AB0-740E-071A-92DE-33CF4D1A2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blipFill>
                <a:blip r:embed="rId1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DB306331-606E-28DB-8A56-900D638944B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150813" y="2932530"/>
            <a:ext cx="515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標題 1">
                <a:extLst>
                  <a:ext uri="{FF2B5EF4-FFF2-40B4-BE49-F238E27FC236}">
                    <a16:creationId xmlns:a16="http://schemas.microsoft.com/office/drawing/2014/main" id="{040C47C7-65BF-2113-A6A2-74B2DDB560A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53143" y="356088"/>
                <a:ext cx="10918371" cy="1033416"/>
              </a:xfrm>
            </p:spPr>
            <p:txBody>
              <a:bodyPr>
                <a:normAutofit/>
              </a:bodyPr>
              <a:lstStyle/>
              <a:p>
                <a:r>
                  <a:rPr kumimoji="1" lang="en" altLang="zh-TW" dirty="0"/>
                  <a:t>Backpropagation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(Layer: 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14" name="標題 1">
                <a:extLst>
                  <a:ext uri="{FF2B5EF4-FFF2-40B4-BE49-F238E27FC236}">
                    <a16:creationId xmlns:a16="http://schemas.microsoft.com/office/drawing/2014/main" id="{040C47C7-65BF-2113-A6A2-74B2DDB560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53143" y="356088"/>
                <a:ext cx="10918371" cy="1033416"/>
              </a:xfrm>
              <a:blipFill>
                <a:blip r:embed="rId18"/>
                <a:stretch>
                  <a:fillRect l="-2555" t="-8434" b="-156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926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6F0AC0-080A-77FA-96A8-3638124E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976FCD5C-D7BF-B28F-62C6-28F3BE342F75}"/>
              </a:ext>
            </a:extLst>
          </p:cNvPr>
          <p:cNvSpPr/>
          <p:nvPr/>
        </p:nvSpPr>
        <p:spPr>
          <a:xfrm>
            <a:off x="741903" y="20867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B82981C4-39E3-7BE0-DF04-587F9265159A}"/>
              </a:ext>
            </a:extLst>
          </p:cNvPr>
          <p:cNvSpPr/>
          <p:nvPr/>
        </p:nvSpPr>
        <p:spPr>
          <a:xfrm>
            <a:off x="741903" y="327910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1C233EC6-46B5-5FCB-BF1E-D884F2451831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1313403" y="2372536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F19571C-C1DC-F953-D874-94D978BACF7A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1313403" y="237392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橢圓 62">
            <a:extLst>
              <a:ext uri="{FF2B5EF4-FFF2-40B4-BE49-F238E27FC236}">
                <a16:creationId xmlns:a16="http://schemas.microsoft.com/office/drawing/2014/main" id="{0E16E08D-3BF7-108C-7FEA-FD077380A896}"/>
              </a:ext>
            </a:extLst>
          </p:cNvPr>
          <p:cNvSpPr/>
          <p:nvPr/>
        </p:nvSpPr>
        <p:spPr>
          <a:xfrm>
            <a:off x="2490693" y="20881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792AA0F9-D83E-D808-C144-E69331BD8E0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1313403" y="237253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6FADEDA2-60B3-A466-46F4-CD1E5ED1C6F7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1313403" y="3564852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>
            <a:extLst>
              <a:ext uri="{FF2B5EF4-FFF2-40B4-BE49-F238E27FC236}">
                <a16:creationId xmlns:a16="http://schemas.microsoft.com/office/drawing/2014/main" id="{92A50A50-13AE-9671-5528-9A733BFCEDB3}"/>
              </a:ext>
            </a:extLst>
          </p:cNvPr>
          <p:cNvSpPr/>
          <p:nvPr/>
        </p:nvSpPr>
        <p:spPr>
          <a:xfrm>
            <a:off x="3566637" y="26596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5A30A24-72F5-B355-5915-B8051ECEEE06}"/>
              </a:ext>
            </a:extLst>
          </p:cNvPr>
          <p:cNvCxnSpPr>
            <a:cxnSpLocks/>
            <a:stCxn id="63" idx="6"/>
            <a:endCxn id="66" idx="2"/>
          </p:cNvCxnSpPr>
          <p:nvPr/>
        </p:nvCxnSpPr>
        <p:spPr>
          <a:xfrm>
            <a:off x="3062193" y="237392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59E786F4-17F4-A8F2-5682-0635B71B6363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3062193" y="2945423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/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blipFill>
                <a:blip r:embed="rId4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/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/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/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/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/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blipFill>
                <a:blip r:embed="rId9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/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/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/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/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blipFill>
                <a:blip r:embed="rId13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/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橢圓 80">
            <a:extLst>
              <a:ext uri="{FF2B5EF4-FFF2-40B4-BE49-F238E27FC236}">
                <a16:creationId xmlns:a16="http://schemas.microsoft.com/office/drawing/2014/main" id="{CC049827-B23E-0AAF-F2B4-D7A287A84D16}"/>
              </a:ext>
            </a:extLst>
          </p:cNvPr>
          <p:cNvSpPr/>
          <p:nvPr/>
        </p:nvSpPr>
        <p:spPr>
          <a:xfrm>
            <a:off x="2479263" y="32736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1F1F88F-FB6F-8B92-92AF-D9AD5D6514C1}"/>
              </a:ext>
            </a:extLst>
          </p:cNvPr>
          <p:cNvSpPr txBox="1"/>
          <p:nvPr/>
        </p:nvSpPr>
        <p:spPr>
          <a:xfrm>
            <a:off x="9327804" y="1431685"/>
            <a:ext cx="192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grad_table</a:t>
            </a:r>
            <a:endParaRPr kumimoji="1" lang="zh-TW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4">
                <a:extLst>
                  <a:ext uri="{FF2B5EF4-FFF2-40B4-BE49-F238E27FC236}">
                    <a16:creationId xmlns:a16="http://schemas.microsoft.com/office/drawing/2014/main" id="{A1025241-0638-D87F-6E93-8C3F85083F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6169990"/>
                  </p:ext>
                </p:extLst>
              </p:nvPr>
            </p:nvGraphicFramePr>
            <p:xfrm>
              <a:off x="9073663" y="1836310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4">
                <a:extLst>
                  <a:ext uri="{FF2B5EF4-FFF2-40B4-BE49-F238E27FC236}">
                    <a16:creationId xmlns:a16="http://schemas.microsoft.com/office/drawing/2014/main" id="{A1025241-0638-D87F-6E93-8C3F85083F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6169990"/>
                  </p:ext>
                </p:extLst>
              </p:nvPr>
            </p:nvGraphicFramePr>
            <p:xfrm>
              <a:off x="9073663" y="1836310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389" t="-58491" r="-170833" b="-10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0331" t="-58491" r="-1653" b="-103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1389" t="-155556" r="-170833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5"/>
                          <a:stretch>
                            <a:fillRect l="-60331" t="-155556" r="-1653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橢圓 7">
            <a:extLst>
              <a:ext uri="{FF2B5EF4-FFF2-40B4-BE49-F238E27FC236}">
                <a16:creationId xmlns:a16="http://schemas.microsoft.com/office/drawing/2014/main" id="{76E79D65-8229-7868-F44E-53F9C27B2C08}"/>
              </a:ext>
            </a:extLst>
          </p:cNvPr>
          <p:cNvSpPr/>
          <p:nvPr/>
        </p:nvSpPr>
        <p:spPr>
          <a:xfrm>
            <a:off x="3073623" y="3260029"/>
            <a:ext cx="867781" cy="5137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FD4AB0-740E-071A-92DE-33CF4D1A26C3}"/>
                  </a:ext>
                </a:extLst>
              </p:cNvPr>
              <p:cNvSpPr txBox="1"/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9FD4AB0-740E-071A-92DE-33CF4D1A2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blipFill>
                <a:blip r:embed="rId1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DB306331-606E-28DB-8A56-900D638944BA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4150813" y="2932530"/>
            <a:ext cx="515875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標題 1">
                <a:extLst>
                  <a:ext uri="{FF2B5EF4-FFF2-40B4-BE49-F238E27FC236}">
                    <a16:creationId xmlns:a16="http://schemas.microsoft.com/office/drawing/2014/main" id="{78F47D2E-D6D0-F3E2-1542-DA42A7206FA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53143" y="356088"/>
                <a:ext cx="10918371" cy="1033416"/>
              </a:xfrm>
            </p:spPr>
            <p:txBody>
              <a:bodyPr>
                <a:normAutofit/>
              </a:bodyPr>
              <a:lstStyle/>
              <a:p>
                <a:r>
                  <a:rPr kumimoji="1" lang="en" altLang="zh-TW" dirty="0"/>
                  <a:t>Backpropagation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(Layer: 2,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12" name="標題 1">
                <a:extLst>
                  <a:ext uri="{FF2B5EF4-FFF2-40B4-BE49-F238E27FC236}">
                    <a16:creationId xmlns:a16="http://schemas.microsoft.com/office/drawing/2014/main" id="{78F47D2E-D6D0-F3E2-1542-DA42A7206F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53143" y="356088"/>
                <a:ext cx="10918371" cy="1033416"/>
              </a:xfrm>
              <a:blipFill>
                <a:blip r:embed="rId17"/>
                <a:stretch>
                  <a:fillRect l="-2555" t="-8434" b="-156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18ED610-DE11-D696-3459-37666FA64D26}"/>
                  </a:ext>
                </a:extLst>
              </p:cNvPr>
              <p:cNvSpPr txBox="1"/>
              <p:nvPr/>
            </p:nvSpPr>
            <p:spPr>
              <a:xfrm>
                <a:off x="5225125" y="1990750"/>
                <a:ext cx="1043871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718ED610-DE11-D696-3459-37666FA64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125" y="1990750"/>
                <a:ext cx="1043871" cy="1017394"/>
              </a:xfrm>
              <a:prstGeom prst="rect">
                <a:avLst/>
              </a:prstGeom>
              <a:blipFill>
                <a:blip r:embed="rId18"/>
                <a:stretch>
                  <a:fillRect l="-12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40934C-F0B5-6386-5842-D296EA74B290}"/>
                  </a:ext>
                </a:extLst>
              </p:cNvPr>
              <p:cNvSpPr txBox="1"/>
              <p:nvPr/>
            </p:nvSpPr>
            <p:spPr>
              <a:xfrm>
                <a:off x="983250" y="4345602"/>
                <a:ext cx="2605503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zh-TW" altLang="en-US" sz="24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zh-TW" altLang="zh-TW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40934C-F0B5-6386-5842-D296EA74B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50" y="4345602"/>
                <a:ext cx="2605503" cy="783804"/>
              </a:xfrm>
              <a:prstGeom prst="rect">
                <a:avLst/>
              </a:prstGeom>
              <a:blipFill>
                <a:blip r:embed="rId19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群組 14">
            <a:extLst>
              <a:ext uri="{FF2B5EF4-FFF2-40B4-BE49-F238E27FC236}">
                <a16:creationId xmlns:a16="http://schemas.microsoft.com/office/drawing/2014/main" id="{9C253429-6DAE-601E-5B33-203B4C735142}"/>
              </a:ext>
            </a:extLst>
          </p:cNvPr>
          <p:cNvGrpSpPr/>
          <p:nvPr/>
        </p:nvGrpSpPr>
        <p:grpSpPr>
          <a:xfrm>
            <a:off x="561340" y="5440160"/>
            <a:ext cx="4156010" cy="571500"/>
            <a:chOff x="561340" y="5440160"/>
            <a:chExt cx="4156010" cy="571500"/>
          </a:xfrm>
        </p:grpSpPr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C0C3A840-8E2D-F51F-9981-2063101362FC}"/>
                </a:ext>
              </a:extLst>
            </p:cNvPr>
            <p:cNvSpPr/>
            <p:nvPr/>
          </p:nvSpPr>
          <p:spPr>
            <a:xfrm>
              <a:off x="61779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10FF857D-3444-6C89-E1E0-9661E232F1AB}"/>
                </a:ext>
              </a:extLst>
            </p:cNvPr>
            <p:cNvSpPr/>
            <p:nvPr/>
          </p:nvSpPr>
          <p:spPr>
            <a:xfrm>
              <a:off x="238182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62FEBAF0-54F2-5729-05BF-CC1A4C34B54E}"/>
                </a:ext>
              </a:extLst>
            </p:cNvPr>
            <p:cNvCxnSpPr>
              <a:cxnSpLocks/>
              <a:stCxn id="16" idx="6"/>
              <a:endCxn id="17" idx="2"/>
            </p:cNvCxnSpPr>
            <p:nvPr/>
          </p:nvCxnSpPr>
          <p:spPr>
            <a:xfrm>
              <a:off x="1189290" y="5725910"/>
              <a:ext cx="119253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804B37C6-17A2-E231-AD80-592BBC3BB5E0}"/>
                </a:ext>
              </a:extLst>
            </p:cNvPr>
            <p:cNvSpPr/>
            <p:nvPr/>
          </p:nvSpPr>
          <p:spPr>
            <a:xfrm>
              <a:off x="414585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E8ED119D-02BF-3559-0FAF-CF36E0C62900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>
              <a:off x="2953320" y="5725910"/>
              <a:ext cx="119253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D4000F68-C7C8-F5D4-1511-557EF68205F8}"/>
                    </a:ext>
                  </a:extLst>
                </p:cNvPr>
                <p:cNvSpPr txBox="1"/>
                <p:nvPr/>
              </p:nvSpPr>
              <p:spPr>
                <a:xfrm>
                  <a:off x="4236953" y="5449888"/>
                  <a:ext cx="3309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>
                            <a:latin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D4000F68-C7C8-F5D4-1511-557EF68205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6953" y="5449888"/>
                  <a:ext cx="330926" cy="523220"/>
                </a:xfrm>
                <a:prstGeom prst="rect">
                  <a:avLst/>
                </a:prstGeom>
                <a:blipFill>
                  <a:blip r:embed="rId20"/>
                  <a:stretch>
                    <a:fillRect l="-7407" r="-296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93CA88F9-21B7-68E2-B471-C7687891FA0A}"/>
                    </a:ext>
                  </a:extLst>
                </p:cNvPr>
                <p:cNvSpPr txBox="1"/>
                <p:nvPr/>
              </p:nvSpPr>
              <p:spPr>
                <a:xfrm>
                  <a:off x="2490331" y="5440160"/>
                  <a:ext cx="3309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TW" altLang="zh-TW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93CA88F9-21B7-68E2-B471-C7687891FA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0331" y="5440160"/>
                  <a:ext cx="330926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11111" t="-7143" r="-22222" b="-952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24BB77AB-8F9C-942F-4C0E-22A784A0AB06}"/>
                    </a:ext>
                  </a:extLst>
                </p:cNvPr>
                <p:cNvSpPr txBox="1"/>
                <p:nvPr/>
              </p:nvSpPr>
              <p:spPr>
                <a:xfrm>
                  <a:off x="561340" y="5440160"/>
                  <a:ext cx="330926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24BB77AB-8F9C-942F-4C0E-22A784A0A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340" y="5440160"/>
                  <a:ext cx="330926" cy="477888"/>
                </a:xfrm>
                <a:prstGeom prst="rect">
                  <a:avLst/>
                </a:prstGeom>
                <a:blipFill>
                  <a:blip r:embed="rId22"/>
                  <a:stretch>
                    <a:fillRect r="-10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8EBFDBD-9574-C620-43B9-7146798F07DD}"/>
                  </a:ext>
                </a:extLst>
              </p:cNvPr>
              <p:cNvSpPr txBox="1"/>
              <p:nvPr/>
            </p:nvSpPr>
            <p:spPr>
              <a:xfrm>
                <a:off x="6096000" y="1998752"/>
                <a:ext cx="2234088" cy="1018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78EBFDBD-9574-C620-43B9-7146798F0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98752"/>
                <a:ext cx="2234088" cy="1018292"/>
              </a:xfrm>
              <a:prstGeom prst="rect">
                <a:avLst/>
              </a:prstGeom>
              <a:blipFill>
                <a:blip r:embed="rId23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F374CED-5C39-3282-4BE0-563119E8723A}"/>
                  </a:ext>
                </a:extLst>
              </p:cNvPr>
              <p:cNvSpPr txBox="1"/>
              <p:nvPr/>
            </p:nvSpPr>
            <p:spPr>
              <a:xfrm>
                <a:off x="6228554" y="3868260"/>
                <a:ext cx="420306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F374CED-5C39-3282-4BE0-563119E87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554" y="3868260"/>
                <a:ext cx="4203068" cy="542136"/>
              </a:xfrm>
              <a:prstGeom prst="rect">
                <a:avLst/>
              </a:prstGeom>
              <a:blipFill>
                <a:blip r:embed="rId24"/>
                <a:stretch>
                  <a:fillRect t="-4545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25">
            <a:extLst>
              <a:ext uri="{FF2B5EF4-FFF2-40B4-BE49-F238E27FC236}">
                <a16:creationId xmlns:a16="http://schemas.microsoft.com/office/drawing/2014/main" id="{DF5D6CCC-153E-C194-FAE6-DE0581161D03}"/>
              </a:ext>
            </a:extLst>
          </p:cNvPr>
          <p:cNvSpPr txBox="1"/>
          <p:nvPr/>
        </p:nvSpPr>
        <p:spPr>
          <a:xfrm>
            <a:off x="5303686" y="3909293"/>
            <a:ext cx="92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因為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DD51549-6D18-2A78-3251-E5562D9E5626}"/>
              </a:ext>
            </a:extLst>
          </p:cNvPr>
          <p:cNvSpPr txBox="1"/>
          <p:nvPr/>
        </p:nvSpPr>
        <p:spPr>
          <a:xfrm>
            <a:off x="5303686" y="4776416"/>
            <a:ext cx="92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所以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C7B91860-9349-7328-6A20-6622E64500AE}"/>
                  </a:ext>
                </a:extLst>
              </p:cNvPr>
              <p:cNvSpPr txBox="1"/>
              <p:nvPr/>
            </p:nvSpPr>
            <p:spPr>
              <a:xfrm>
                <a:off x="6228554" y="4545604"/>
                <a:ext cx="2101534" cy="10182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C7B91860-9349-7328-6A20-6622E6450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554" y="4545604"/>
                <a:ext cx="2101534" cy="1018292"/>
              </a:xfrm>
              <a:prstGeom prst="rect">
                <a:avLst/>
              </a:prstGeom>
              <a:blipFill>
                <a:blip r:embed="rId25"/>
                <a:stretch>
                  <a:fillRect t="-61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D9AEA60D-E829-9E20-E4EE-458108C3CD77}"/>
              </a:ext>
            </a:extLst>
          </p:cNvPr>
          <p:cNvSpPr/>
          <p:nvPr/>
        </p:nvSpPr>
        <p:spPr>
          <a:xfrm>
            <a:off x="7645419" y="2011115"/>
            <a:ext cx="549033" cy="10139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9952570-A9B7-A8F4-AB6E-E8CB46DC369A}"/>
              </a:ext>
            </a:extLst>
          </p:cNvPr>
          <p:cNvSpPr/>
          <p:nvPr/>
        </p:nvSpPr>
        <p:spPr>
          <a:xfrm>
            <a:off x="9073663" y="2207687"/>
            <a:ext cx="897188" cy="623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8D6D688-3465-A4B7-A140-49B666E5A129}"/>
              </a:ext>
            </a:extLst>
          </p:cNvPr>
          <p:cNvSpPr txBox="1"/>
          <p:nvPr/>
        </p:nvSpPr>
        <p:spPr>
          <a:xfrm>
            <a:off x="5303686" y="5802049"/>
            <a:ext cx="92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2EAB8F1D-E642-9FCC-DC5E-E229F9044F20}"/>
                  </a:ext>
                </a:extLst>
              </p:cNvPr>
              <p:cNvSpPr txBox="1"/>
              <p:nvPr/>
            </p:nvSpPr>
            <p:spPr>
              <a:xfrm>
                <a:off x="6228553" y="5571237"/>
                <a:ext cx="3742297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2EAB8F1D-E642-9FCC-DC5E-E229F9044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553" y="5571237"/>
                <a:ext cx="3742297" cy="1017394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51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24" grpId="0"/>
      <p:bldP spid="25" grpId="0"/>
      <p:bldP spid="26" grpId="0"/>
      <p:bldP spid="27" grpId="0"/>
      <p:bldP spid="30" grpId="0"/>
      <p:bldP spid="31" grpId="0" animBg="1"/>
      <p:bldP spid="31" grpId="1" animBg="1"/>
      <p:bldP spid="32" grpId="0" animBg="1"/>
      <p:bldP spid="32" grpId="1" animBg="1"/>
      <p:bldP spid="33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692DA-4E78-0987-B4FC-FBA12BB6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深度學習課程地圖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8442CB-DD3B-BF3D-2D4B-E36C8413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45273E-C091-9730-6F0E-9964EF25B311}"/>
              </a:ext>
            </a:extLst>
          </p:cNvPr>
          <p:cNvSpPr/>
          <p:nvPr/>
        </p:nvSpPr>
        <p:spPr>
          <a:xfrm>
            <a:off x="4482599" y="1813809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多層感知機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B1826-EC22-8380-CE08-4E0AB714DE65}"/>
              </a:ext>
            </a:extLst>
          </p:cNvPr>
          <p:cNvSpPr/>
          <p:nvPr/>
        </p:nvSpPr>
        <p:spPr>
          <a:xfrm>
            <a:off x="4482599" y="2391764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梯度下降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9E4DFE3-AC61-13DF-A52E-D505A4E93174}"/>
              </a:ext>
            </a:extLst>
          </p:cNvPr>
          <p:cNvSpPr/>
          <p:nvPr/>
        </p:nvSpPr>
        <p:spPr>
          <a:xfrm>
            <a:off x="4482599" y="2988457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反向傳播法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1B03916-5D46-E822-94B9-200918D6970B}"/>
              </a:ext>
            </a:extLst>
          </p:cNvPr>
          <p:cNvSpPr/>
          <p:nvPr/>
        </p:nvSpPr>
        <p:spPr>
          <a:xfrm>
            <a:off x="4482599" y="3585150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最佳化方法 </a:t>
            </a:r>
            <a:r>
              <a:rPr kumimoji="1" lang="en-US" altLang="zh-TW" dirty="0">
                <a:solidFill>
                  <a:schemeClr val="tx1"/>
                </a:solidFill>
              </a:rPr>
              <a:t>(Optimizers)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B913C0-E0DE-C061-87CD-D6CA828BC23B}"/>
              </a:ext>
            </a:extLst>
          </p:cNvPr>
          <p:cNvSpPr/>
          <p:nvPr/>
        </p:nvSpPr>
        <p:spPr>
          <a:xfrm>
            <a:off x="939922" y="4952925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卷積神經網路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D7F434-C931-041D-78B7-B438F9FEC449}"/>
              </a:ext>
            </a:extLst>
          </p:cNvPr>
          <p:cNvSpPr/>
          <p:nvPr/>
        </p:nvSpPr>
        <p:spPr>
          <a:xfrm>
            <a:off x="939922" y="5600001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Vision Transformers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E6C4CA6-DA52-BD1B-587F-638CF9666E5A}"/>
              </a:ext>
            </a:extLst>
          </p:cNvPr>
          <p:cNvSpPr/>
          <p:nvPr/>
        </p:nvSpPr>
        <p:spPr>
          <a:xfrm>
            <a:off x="4482599" y="4952925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循環神經網路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4026928-3FDD-0A24-4FF8-01B1FFA40D77}"/>
              </a:ext>
            </a:extLst>
          </p:cNvPr>
          <p:cNvSpPr/>
          <p:nvPr/>
        </p:nvSpPr>
        <p:spPr>
          <a:xfrm>
            <a:off x="4482599" y="5600001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Transformers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C184D69-49BE-87FE-0444-15C0B7CDF0E7}"/>
              </a:ext>
            </a:extLst>
          </p:cNvPr>
          <p:cNvSpPr/>
          <p:nvPr/>
        </p:nvSpPr>
        <p:spPr>
          <a:xfrm>
            <a:off x="4482599" y="6247077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Large Language Models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0C194B5-5A70-6B53-04A6-64965D48447B}"/>
              </a:ext>
            </a:extLst>
          </p:cNvPr>
          <p:cNvSpPr/>
          <p:nvPr/>
        </p:nvSpPr>
        <p:spPr>
          <a:xfrm>
            <a:off x="8010284" y="4952925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Policy Gradients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6AEFBAE-5410-0795-F2A4-4525601CC37D}"/>
              </a:ext>
            </a:extLst>
          </p:cNvPr>
          <p:cNvSpPr/>
          <p:nvPr/>
        </p:nvSpPr>
        <p:spPr>
          <a:xfrm>
            <a:off x="8010284" y="5600001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Actor-Critic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2F3775-F919-4E24-A8BB-1949000E8F47}"/>
              </a:ext>
            </a:extLst>
          </p:cNvPr>
          <p:cNvSpPr/>
          <p:nvPr/>
        </p:nvSpPr>
        <p:spPr>
          <a:xfrm>
            <a:off x="8010284" y="6247077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PPO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肘形接點 18">
            <a:extLst>
              <a:ext uri="{FF2B5EF4-FFF2-40B4-BE49-F238E27FC236}">
                <a16:creationId xmlns:a16="http://schemas.microsoft.com/office/drawing/2014/main" id="{9A03C221-47DD-0A48-1508-5F8EA7FE9143}"/>
              </a:ext>
            </a:extLst>
          </p:cNvPr>
          <p:cNvCxnSpPr>
            <a:cxnSpLocks/>
            <a:stCxn id="48" idx="0"/>
            <a:endCxn id="49" idx="0"/>
          </p:cNvCxnSpPr>
          <p:nvPr/>
        </p:nvCxnSpPr>
        <p:spPr>
          <a:xfrm rot="5400000" flipH="1" flipV="1">
            <a:off x="4096826" y="2727564"/>
            <a:ext cx="3300" cy="3542678"/>
          </a:xfrm>
          <a:prstGeom prst="bentConnector3">
            <a:avLst>
              <a:gd name="adj1" fmla="val 589166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FEB0E691-6F24-D93B-5BE5-F13672485312}"/>
              </a:ext>
            </a:extLst>
          </p:cNvPr>
          <p:cNvCxnSpPr>
            <a:cxnSpLocks/>
            <a:stCxn id="49" idx="0"/>
            <a:endCxn id="50" idx="0"/>
          </p:cNvCxnSpPr>
          <p:nvPr/>
        </p:nvCxnSpPr>
        <p:spPr>
          <a:xfrm rot="16200000" flipH="1">
            <a:off x="7597030" y="2770037"/>
            <a:ext cx="3299" cy="3457731"/>
          </a:xfrm>
          <a:prstGeom prst="bentConnector3">
            <a:avLst>
              <a:gd name="adj1" fmla="val -579339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9BA1EF0B-2904-0E04-1C66-8EA810ACCB29}"/>
              </a:ext>
            </a:extLst>
          </p:cNvPr>
          <p:cNvCxnSpPr>
            <a:cxnSpLocks/>
            <a:stCxn id="34" idx="2"/>
            <a:endCxn id="49" idx="0"/>
          </p:cNvCxnSpPr>
          <p:nvPr/>
        </p:nvCxnSpPr>
        <p:spPr>
          <a:xfrm>
            <a:off x="5869814" y="4104897"/>
            <a:ext cx="1" cy="39235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AF82F84-2BFC-107F-F93B-B1EC1144DDBA}"/>
              </a:ext>
            </a:extLst>
          </p:cNvPr>
          <p:cNvSpPr/>
          <p:nvPr/>
        </p:nvSpPr>
        <p:spPr>
          <a:xfrm>
            <a:off x="4408273" y="1721461"/>
            <a:ext cx="2923082" cy="23834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993D1B6-D4A0-95D4-E8CB-F1A61EC00334}"/>
              </a:ext>
            </a:extLst>
          </p:cNvPr>
          <p:cNvSpPr txBox="1"/>
          <p:nvPr/>
        </p:nvSpPr>
        <p:spPr>
          <a:xfrm>
            <a:off x="4954478" y="1378312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/>
              <a:t>深度學習基礎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9D90C29-236A-CD0B-44F3-1268957D2CF1}"/>
              </a:ext>
            </a:extLst>
          </p:cNvPr>
          <p:cNvSpPr/>
          <p:nvPr/>
        </p:nvSpPr>
        <p:spPr>
          <a:xfrm>
            <a:off x="871946" y="4873706"/>
            <a:ext cx="2923082" cy="12595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082AD99-91DD-5FB9-A071-56517C068F40}"/>
              </a:ext>
            </a:extLst>
          </p:cNvPr>
          <p:cNvSpPr/>
          <p:nvPr/>
        </p:nvSpPr>
        <p:spPr>
          <a:xfrm>
            <a:off x="4408273" y="4869885"/>
            <a:ext cx="2923082" cy="1910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5169498-3D63-782F-5494-B8226B5184DB}"/>
              </a:ext>
            </a:extLst>
          </p:cNvPr>
          <p:cNvSpPr/>
          <p:nvPr/>
        </p:nvSpPr>
        <p:spPr>
          <a:xfrm>
            <a:off x="7929612" y="4869885"/>
            <a:ext cx="2923082" cy="1910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BF51814-F66A-0313-900B-560BB49AF0D6}"/>
              </a:ext>
            </a:extLst>
          </p:cNvPr>
          <p:cNvSpPr txBox="1"/>
          <p:nvPr/>
        </p:nvSpPr>
        <p:spPr>
          <a:xfrm>
            <a:off x="1411800" y="4500553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/>
              <a:t>電腦視覺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7E4CA39-D77A-C579-2C5B-F1CB15DB4B71}"/>
              </a:ext>
            </a:extLst>
          </p:cNvPr>
          <p:cNvSpPr txBox="1"/>
          <p:nvPr/>
        </p:nvSpPr>
        <p:spPr>
          <a:xfrm>
            <a:off x="4954478" y="4497253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/>
              <a:t>自然語言處理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B6D8397-2D21-242E-6372-24F5377826C1}"/>
              </a:ext>
            </a:extLst>
          </p:cNvPr>
          <p:cNvSpPr txBox="1"/>
          <p:nvPr/>
        </p:nvSpPr>
        <p:spPr>
          <a:xfrm>
            <a:off x="8412209" y="4500552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dirty="0"/>
              <a:t>(</a:t>
            </a:r>
            <a:r>
              <a:rPr kumimoji="1" lang="zh-TW" altLang="en-US" dirty="0"/>
              <a:t>深度</a:t>
            </a:r>
            <a:r>
              <a:rPr kumimoji="1" lang="en-US" altLang="zh-TW" dirty="0"/>
              <a:t>) </a:t>
            </a:r>
            <a:r>
              <a:rPr kumimoji="1" lang="zh-TW" altLang="en-US" dirty="0"/>
              <a:t>強化學習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C6B6E657-890F-BDE5-2BB8-9265E7369C03}"/>
              </a:ext>
            </a:extLst>
          </p:cNvPr>
          <p:cNvCxnSpPr>
            <a:cxnSpLocks/>
          </p:cNvCxnSpPr>
          <p:nvPr/>
        </p:nvCxnSpPr>
        <p:spPr>
          <a:xfrm>
            <a:off x="3791853" y="5503486"/>
            <a:ext cx="61324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9329F5D7-A339-2EF0-4B93-A1097E77E6D1}"/>
              </a:ext>
            </a:extLst>
          </p:cNvPr>
          <p:cNvCxnSpPr>
            <a:cxnSpLocks/>
          </p:cNvCxnSpPr>
          <p:nvPr/>
        </p:nvCxnSpPr>
        <p:spPr>
          <a:xfrm>
            <a:off x="3791853" y="5600001"/>
            <a:ext cx="61324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DE19430C-3B96-7E98-8F70-D701648CFE84}"/>
              </a:ext>
            </a:extLst>
          </p:cNvPr>
          <p:cNvCxnSpPr>
            <a:cxnSpLocks/>
          </p:cNvCxnSpPr>
          <p:nvPr/>
        </p:nvCxnSpPr>
        <p:spPr>
          <a:xfrm>
            <a:off x="9277070" y="1837141"/>
            <a:ext cx="61324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CDA52D50-F022-9E6E-F0C4-68C90810721E}"/>
              </a:ext>
            </a:extLst>
          </p:cNvPr>
          <p:cNvCxnSpPr>
            <a:cxnSpLocks/>
          </p:cNvCxnSpPr>
          <p:nvPr/>
        </p:nvCxnSpPr>
        <p:spPr>
          <a:xfrm>
            <a:off x="9277070" y="1933656"/>
            <a:ext cx="61324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FC55205-9EA5-4F75-5CC2-74DAA65936A3}"/>
              </a:ext>
            </a:extLst>
          </p:cNvPr>
          <p:cNvSpPr txBox="1"/>
          <p:nvPr/>
        </p:nvSpPr>
        <p:spPr>
          <a:xfrm>
            <a:off x="9795327" y="1691814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/>
              <a:t>模型訓練技巧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AAAACF78-DA10-1696-C102-4106E246752D}"/>
              </a:ext>
            </a:extLst>
          </p:cNvPr>
          <p:cNvCxnSpPr>
            <a:cxnSpLocks/>
          </p:cNvCxnSpPr>
          <p:nvPr/>
        </p:nvCxnSpPr>
        <p:spPr>
          <a:xfrm>
            <a:off x="9327545" y="4305600"/>
            <a:ext cx="1110106" cy="0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D399F8-7CA6-DC48-348B-39CB0CFC7F14}"/>
              </a:ext>
            </a:extLst>
          </p:cNvPr>
          <p:cNvSpPr txBox="1"/>
          <p:nvPr/>
        </p:nvSpPr>
        <p:spPr>
          <a:xfrm>
            <a:off x="10294128" y="4126548"/>
            <a:ext cx="1660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圖神經網路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65973BD-A44B-2785-5B26-F1EF80C026BC}"/>
              </a:ext>
            </a:extLst>
          </p:cNvPr>
          <p:cNvSpPr/>
          <p:nvPr/>
        </p:nvSpPr>
        <p:spPr>
          <a:xfrm>
            <a:off x="4482599" y="2988457"/>
            <a:ext cx="2774430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D3E3D59-A49C-6C97-B1EC-63465DA33071}"/>
              </a:ext>
            </a:extLst>
          </p:cNvPr>
          <p:cNvSpPr txBox="1"/>
          <p:nvPr/>
        </p:nvSpPr>
        <p:spPr>
          <a:xfrm>
            <a:off x="3439886" y="1856454"/>
            <a:ext cx="118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Week 2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9AC271F-B6D2-C14A-7B28-644C015F04F8}"/>
              </a:ext>
            </a:extLst>
          </p:cNvPr>
          <p:cNvSpPr txBox="1"/>
          <p:nvPr/>
        </p:nvSpPr>
        <p:spPr>
          <a:xfrm>
            <a:off x="3439885" y="2437759"/>
            <a:ext cx="118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Week 2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548EE0D-E37A-0EE3-933B-82D0D549FBDF}"/>
              </a:ext>
            </a:extLst>
          </p:cNvPr>
          <p:cNvSpPr txBox="1"/>
          <p:nvPr/>
        </p:nvSpPr>
        <p:spPr>
          <a:xfrm>
            <a:off x="3439885" y="3034452"/>
            <a:ext cx="118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Week 3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C6B1826-1DD9-422E-B37E-19CA5EA8BE8B}"/>
              </a:ext>
            </a:extLst>
          </p:cNvPr>
          <p:cNvSpPr txBox="1"/>
          <p:nvPr/>
        </p:nvSpPr>
        <p:spPr>
          <a:xfrm>
            <a:off x="3441056" y="3623059"/>
            <a:ext cx="1184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Week 4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185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3" grpId="0"/>
      <p:bldP spid="24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6BDE1-06A6-D641-55AD-4699A3466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反向傳播法觀察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(1)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385A6B-2D43-89CF-329D-E5B1DCCBA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3A99EB7-9717-70FF-D463-B253FF5A3588}"/>
              </a:ext>
            </a:extLst>
          </p:cNvPr>
          <p:cNvSpPr/>
          <p:nvPr/>
        </p:nvSpPr>
        <p:spPr>
          <a:xfrm>
            <a:off x="741903" y="216461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6FDF5383-F614-1EEE-EC5A-B4A5D7729D3A}"/>
              </a:ext>
            </a:extLst>
          </p:cNvPr>
          <p:cNvSpPr/>
          <p:nvPr/>
        </p:nvSpPr>
        <p:spPr>
          <a:xfrm>
            <a:off x="741903" y="335692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259897AE-0A84-E622-1087-25A21AF547FC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1313403" y="2450360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663EA50-0217-4F5C-E8F0-A249A9240A9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1313403" y="2451747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7A7FE051-67A3-0183-65EB-49D7A5418669}"/>
              </a:ext>
            </a:extLst>
          </p:cNvPr>
          <p:cNvSpPr/>
          <p:nvPr/>
        </p:nvSpPr>
        <p:spPr>
          <a:xfrm>
            <a:off x="2490693" y="216599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EA505E8-5062-05C8-C763-0D1D37240883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1313403" y="2450360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A604E207-4AFB-CC0E-CCF7-90AC03650164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313403" y="3642676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5BEEACF1-DE7F-A3E4-6920-517B88841A9A}"/>
              </a:ext>
            </a:extLst>
          </p:cNvPr>
          <p:cNvSpPr/>
          <p:nvPr/>
        </p:nvSpPr>
        <p:spPr>
          <a:xfrm>
            <a:off x="3566637" y="273749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081A14F7-3043-F506-79A6-46521005C3ED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3062193" y="2451747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3871D6CF-97CB-F73A-4822-DD83A55DB56F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062193" y="3023247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FC88BF7-6F21-14A5-068F-C7A2E6290F7B}"/>
                  </a:ext>
                </a:extLst>
              </p:cNvPr>
              <p:cNvSpPr txBox="1"/>
              <p:nvPr/>
            </p:nvSpPr>
            <p:spPr>
              <a:xfrm>
                <a:off x="847618" y="2215000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FC88BF7-6F21-14A5-068F-C7A2E6290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215000"/>
                <a:ext cx="322139" cy="400110"/>
              </a:xfrm>
              <a:prstGeom prst="rect">
                <a:avLst/>
              </a:prstGeom>
              <a:blipFill>
                <a:blip r:embed="rId2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D411466-97A3-FE38-7CEF-E00FD4F4BF59}"/>
                  </a:ext>
                </a:extLst>
              </p:cNvPr>
              <p:cNvSpPr txBox="1"/>
              <p:nvPr/>
            </p:nvSpPr>
            <p:spPr>
              <a:xfrm>
                <a:off x="823835" y="3419994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D411466-97A3-FE38-7CEF-E00FD4F4B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419994"/>
                <a:ext cx="44485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FADF9F2-FB74-E310-16AE-EDA87A2FE4E3}"/>
                  </a:ext>
                </a:extLst>
              </p:cNvPr>
              <p:cNvSpPr txBox="1"/>
              <p:nvPr/>
            </p:nvSpPr>
            <p:spPr>
              <a:xfrm>
                <a:off x="1506663" y="203448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2FADF9F2-FB74-E310-16AE-EDA87A2FE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2034486"/>
                <a:ext cx="779339" cy="4135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D9DE9D2-6B7C-A323-B987-59EC70847119}"/>
                  </a:ext>
                </a:extLst>
              </p:cNvPr>
              <p:cNvSpPr txBox="1"/>
              <p:nvPr/>
            </p:nvSpPr>
            <p:spPr>
              <a:xfrm>
                <a:off x="1066948" y="2585722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D9DE9D2-6B7C-A323-B987-59EC70847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85722"/>
                <a:ext cx="526489" cy="413511"/>
              </a:xfrm>
              <a:prstGeom prst="rect">
                <a:avLst/>
              </a:prstGeom>
              <a:blipFill>
                <a:blip r:embed="rId5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94C609C-EF4D-35C6-9C39-4477565A05F6}"/>
                  </a:ext>
                </a:extLst>
              </p:cNvPr>
              <p:cNvSpPr txBox="1"/>
              <p:nvPr/>
            </p:nvSpPr>
            <p:spPr>
              <a:xfrm>
                <a:off x="1548722" y="3602790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994C609C-EF4D-35C6-9C39-4477565A0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602790"/>
                <a:ext cx="711521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5F0D10E-260E-3761-8A9D-DAEE2D680B43}"/>
                  </a:ext>
                </a:extLst>
              </p:cNvPr>
              <p:cNvSpPr txBox="1"/>
              <p:nvPr/>
            </p:nvSpPr>
            <p:spPr>
              <a:xfrm>
                <a:off x="1067750" y="2979221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5F0D10E-260E-3761-8A9D-DAEE2D680B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79221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04F0E84F-D264-03AD-4657-88DFF967DCDC}"/>
                  </a:ext>
                </a:extLst>
              </p:cNvPr>
              <p:cNvSpPr txBox="1"/>
              <p:nvPr/>
            </p:nvSpPr>
            <p:spPr>
              <a:xfrm>
                <a:off x="2547710" y="2241241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04F0E84F-D264-03AD-4657-88DFF967D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241241"/>
                <a:ext cx="51587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CF6D629F-A109-C92C-746C-6D77210AE452}"/>
                  </a:ext>
                </a:extLst>
              </p:cNvPr>
              <p:cNvSpPr txBox="1"/>
              <p:nvPr/>
            </p:nvSpPr>
            <p:spPr>
              <a:xfrm>
                <a:off x="3600165" y="2829179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CF6D629F-A109-C92C-746C-6D77210AE4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829179"/>
                <a:ext cx="504444" cy="400110"/>
              </a:xfrm>
              <a:prstGeom prst="rect">
                <a:avLst/>
              </a:prstGeom>
              <a:blipFill>
                <a:blip r:embed="rId9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0E4E646-B086-510D-6B50-394AA80B5CBD}"/>
                  </a:ext>
                </a:extLst>
              </p:cNvPr>
              <p:cNvSpPr txBox="1"/>
              <p:nvPr/>
            </p:nvSpPr>
            <p:spPr>
              <a:xfrm>
                <a:off x="2524221" y="343194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40E4E646-B086-510D-6B50-394AA80B5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431945"/>
                <a:ext cx="50444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58DAD8B-C4EE-A231-FBBA-6598F95C72B8}"/>
                  </a:ext>
                </a:extLst>
              </p:cNvPr>
              <p:cNvSpPr txBox="1"/>
              <p:nvPr/>
            </p:nvSpPr>
            <p:spPr>
              <a:xfrm>
                <a:off x="3175660" y="22535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58DAD8B-C4EE-A231-FBBA-6598F95C72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253598"/>
                <a:ext cx="526489" cy="413511"/>
              </a:xfrm>
              <a:prstGeom prst="rect">
                <a:avLst/>
              </a:prstGeom>
              <a:blipFill>
                <a:blip r:embed="rId11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AACBC974-E29F-F828-F842-CD4AE7D18CA0}"/>
                  </a:ext>
                </a:extLst>
              </p:cNvPr>
              <p:cNvSpPr txBox="1"/>
              <p:nvPr/>
            </p:nvSpPr>
            <p:spPr>
              <a:xfrm>
                <a:off x="3170850" y="3351480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AACBC974-E29F-F828-F842-CD4AE7D18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351480"/>
                <a:ext cx="526489" cy="413511"/>
              </a:xfrm>
              <a:prstGeom prst="rect">
                <a:avLst/>
              </a:prstGeom>
              <a:blipFill>
                <a:blip r:embed="rId12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橢圓 25">
            <a:extLst>
              <a:ext uri="{FF2B5EF4-FFF2-40B4-BE49-F238E27FC236}">
                <a16:creationId xmlns:a16="http://schemas.microsoft.com/office/drawing/2014/main" id="{58749B79-F577-F9EE-E4B2-7B9180FB597E}"/>
              </a:ext>
            </a:extLst>
          </p:cNvPr>
          <p:cNvSpPr/>
          <p:nvPr/>
        </p:nvSpPr>
        <p:spPr>
          <a:xfrm>
            <a:off x="2479263" y="335148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7695CCA-E713-25C3-6FD9-59FC63E482DA}"/>
                  </a:ext>
                </a:extLst>
              </p:cNvPr>
              <p:cNvSpPr txBox="1"/>
              <p:nvPr/>
            </p:nvSpPr>
            <p:spPr>
              <a:xfrm>
                <a:off x="4666688" y="2810299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7695CCA-E713-25C3-6FD9-59FC63E4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810299"/>
                <a:ext cx="504444" cy="400110"/>
              </a:xfrm>
              <a:prstGeom prst="rect">
                <a:avLst/>
              </a:prstGeom>
              <a:blipFill>
                <a:blip r:embed="rId1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2791E125-CBC6-64DE-A6F2-31BD11013F60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4150813" y="3010354"/>
            <a:ext cx="515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1F824F3-E26B-FAFB-CD69-9B396BD01C97}"/>
              </a:ext>
            </a:extLst>
          </p:cNvPr>
          <p:cNvSpPr txBox="1"/>
          <p:nvPr/>
        </p:nvSpPr>
        <p:spPr>
          <a:xfrm>
            <a:off x="9327804" y="1431685"/>
            <a:ext cx="192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grad_table</a:t>
            </a:r>
            <a:endParaRPr kumimoji="1" lang="zh-TW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4">
                <a:extLst>
                  <a:ext uri="{FF2B5EF4-FFF2-40B4-BE49-F238E27FC236}">
                    <a16:creationId xmlns:a16="http://schemas.microsoft.com/office/drawing/2014/main" id="{B5F1C10A-3F3D-9F3C-001F-4B34A19897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5045"/>
                  </p:ext>
                </p:extLst>
              </p:nvPr>
            </p:nvGraphicFramePr>
            <p:xfrm>
              <a:off x="9073663" y="1836310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4">
                <a:extLst>
                  <a:ext uri="{FF2B5EF4-FFF2-40B4-BE49-F238E27FC236}">
                    <a16:creationId xmlns:a16="http://schemas.microsoft.com/office/drawing/2014/main" id="{B5F1C10A-3F3D-9F3C-001F-4B34A198972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5045"/>
                  </p:ext>
                </p:extLst>
              </p:nvPr>
            </p:nvGraphicFramePr>
            <p:xfrm>
              <a:off x="9073663" y="1836310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1389" t="-58491" r="-170833" b="-10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60331" t="-58491" r="-1653" b="-103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1389" t="-155556" r="-170833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4"/>
                          <a:stretch>
                            <a:fillRect l="-60331" t="-155556" r="-1653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9235E83-A630-3E93-0814-42DF7390D332}"/>
                  </a:ext>
                </a:extLst>
              </p:cNvPr>
              <p:cNvSpPr txBox="1"/>
              <p:nvPr/>
            </p:nvSpPr>
            <p:spPr>
              <a:xfrm>
                <a:off x="5072288" y="3216719"/>
                <a:ext cx="3742297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9235E83-A630-3E93-0814-42DF7390D3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288" y="3216719"/>
                <a:ext cx="3742297" cy="1017394"/>
              </a:xfrm>
              <a:prstGeom prst="rect">
                <a:avLst/>
              </a:prstGeom>
              <a:blipFill>
                <a:blip r:embed="rId15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3E64DC10-5291-1AA0-1235-ADFF0E032C29}"/>
                  </a:ext>
                </a:extLst>
              </p:cNvPr>
              <p:cNvSpPr txBox="1"/>
              <p:nvPr/>
            </p:nvSpPr>
            <p:spPr>
              <a:xfrm>
                <a:off x="5072288" y="1999201"/>
                <a:ext cx="3742297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3E64DC10-5291-1AA0-1235-ADFF0E032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288" y="1999201"/>
                <a:ext cx="3742297" cy="1017394"/>
              </a:xfrm>
              <a:prstGeom prst="rect">
                <a:avLst/>
              </a:prstGeom>
              <a:blipFill>
                <a:blip r:embed="rId16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9EC3CE3-B43A-F0AA-C39E-50AED9A70C3B}"/>
                  </a:ext>
                </a:extLst>
              </p:cNvPr>
              <p:cNvSpPr txBox="1"/>
              <p:nvPr/>
            </p:nvSpPr>
            <p:spPr>
              <a:xfrm>
                <a:off x="446176" y="4835021"/>
                <a:ext cx="420306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9EC3CE3-B43A-F0AA-C39E-50AED9A70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76" y="4835021"/>
                <a:ext cx="4203068" cy="542136"/>
              </a:xfrm>
              <a:prstGeom prst="rect">
                <a:avLst/>
              </a:prstGeom>
              <a:blipFill>
                <a:blip r:embed="rId17"/>
                <a:stretch>
                  <a:fillRect t="-4545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38604B81-624E-B0EA-4220-1B14CBDCAC77}"/>
              </a:ext>
            </a:extLst>
          </p:cNvPr>
          <p:cNvCxnSpPr>
            <a:cxnSpLocks/>
          </p:cNvCxnSpPr>
          <p:nvPr/>
        </p:nvCxnSpPr>
        <p:spPr>
          <a:xfrm>
            <a:off x="741903" y="4380028"/>
            <a:ext cx="3396234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E24A559-D0C1-2780-6CA2-F0EA6C1D7698}"/>
              </a:ext>
            </a:extLst>
          </p:cNvPr>
          <p:cNvSpPr txBox="1"/>
          <p:nvPr/>
        </p:nvSpPr>
        <p:spPr>
          <a:xfrm>
            <a:off x="1607182" y="4428200"/>
            <a:ext cx="1767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Forward Pass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2B27325-CFA8-6ACA-E6F7-4ABA03909427}"/>
              </a:ext>
            </a:extLst>
          </p:cNvPr>
          <p:cNvSpPr/>
          <p:nvPr/>
        </p:nvSpPr>
        <p:spPr>
          <a:xfrm>
            <a:off x="6770451" y="1956662"/>
            <a:ext cx="933855" cy="24233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C561577-9E3A-2956-FACA-661A44507BE1}"/>
              </a:ext>
            </a:extLst>
          </p:cNvPr>
          <p:cNvSpPr/>
          <p:nvPr/>
        </p:nvSpPr>
        <p:spPr>
          <a:xfrm>
            <a:off x="7861274" y="1956662"/>
            <a:ext cx="601789" cy="242336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98B09DDF-01AD-58E3-56E2-C1F95AED5590}"/>
              </a:ext>
            </a:extLst>
          </p:cNvPr>
          <p:cNvCxnSpPr>
            <a:cxnSpLocks/>
          </p:cNvCxnSpPr>
          <p:nvPr/>
        </p:nvCxnSpPr>
        <p:spPr>
          <a:xfrm flipH="1">
            <a:off x="1593437" y="1939782"/>
            <a:ext cx="3396234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CF6816C-0890-638E-B085-72BB9010EB0A}"/>
              </a:ext>
            </a:extLst>
          </p:cNvPr>
          <p:cNvSpPr txBox="1"/>
          <p:nvPr/>
        </p:nvSpPr>
        <p:spPr>
          <a:xfrm>
            <a:off x="2299733" y="1543917"/>
            <a:ext cx="2268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00B050"/>
                </a:solidFill>
              </a:rPr>
              <a:t>Backward Pass</a:t>
            </a:r>
            <a:endParaRPr kumimoji="1" lang="zh-TW" altLang="en-US" sz="2000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88727393-41BF-7F9E-FF25-AFE86EEC71E7}"/>
                  </a:ext>
                </a:extLst>
              </p:cNvPr>
              <p:cNvSpPr txBox="1"/>
              <p:nvPr/>
            </p:nvSpPr>
            <p:spPr>
              <a:xfrm>
                <a:off x="5477952" y="4563272"/>
                <a:ext cx="3109498" cy="12544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88727393-41BF-7F9E-FF25-AFE86EEC7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952" y="4563272"/>
                <a:ext cx="3109498" cy="1254446"/>
              </a:xfrm>
              <a:prstGeom prst="rect">
                <a:avLst/>
              </a:prstGeom>
              <a:blipFill>
                <a:blip r:embed="rId18"/>
                <a:stretch>
                  <a:fillRect l="-407" r="-1626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>
            <a:extLst>
              <a:ext uri="{FF2B5EF4-FFF2-40B4-BE49-F238E27FC236}">
                <a16:creationId xmlns:a16="http://schemas.microsoft.com/office/drawing/2014/main" id="{2BC35EA2-5BFA-929F-2AA4-8D4B445F59B9}"/>
              </a:ext>
            </a:extLst>
          </p:cNvPr>
          <p:cNvSpPr txBox="1"/>
          <p:nvPr/>
        </p:nvSpPr>
        <p:spPr>
          <a:xfrm>
            <a:off x="4150813" y="6011724"/>
            <a:ext cx="7162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💡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反向傳播法是在算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loss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對參數的梯度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 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Forward Pass 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結果的偏微分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 </a:t>
            </a:r>
            <a:r>
              <a:rPr kumimoji="1" lang="en-US" altLang="zh-TW" sz="20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Backward Pass </a:t>
            </a:r>
            <a:r>
              <a:rPr kumimoji="1" lang="zh-TW" altLang="en-US" sz="20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結果的偏微分 </a:t>
            </a:r>
          </a:p>
        </p:txBody>
      </p:sp>
    </p:spTree>
    <p:extLst>
      <p:ext uri="{BB962C8B-B14F-4D97-AF65-F5344CB8AC3E}">
        <p14:creationId xmlns:p14="http://schemas.microsoft.com/office/powerpoint/2010/main" val="261350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  <p:bldP spid="40" grpId="0" animBg="1"/>
      <p:bldP spid="42" grpId="0"/>
      <p:bldP spid="43" grpId="0"/>
      <p:bldP spid="4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A96816-8E7C-CF6D-F0ED-E11FDB910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傳遞過程定義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860B08-29B2-CF84-FCE8-1F704ED08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0CD1F68-EEC6-9B5E-1963-CBDB5DFF61F5}"/>
              </a:ext>
            </a:extLst>
          </p:cNvPr>
          <p:cNvSpPr txBox="1"/>
          <p:nvPr/>
        </p:nvSpPr>
        <p:spPr>
          <a:xfrm>
            <a:off x="653143" y="1947129"/>
            <a:ext cx="10918370" cy="211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Forward Pass: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[</a:t>
            </a:r>
            <a:r>
              <a:rPr lang="zh-TW" altLang="en-US" dirty="0"/>
              <a:t>定義</a:t>
            </a:r>
            <a:r>
              <a:rPr lang="en-US" altLang="zh-TW" dirty="0"/>
              <a:t>] </a:t>
            </a:r>
            <a:r>
              <a:rPr lang="zh-TW" altLang="en-US" dirty="0"/>
              <a:t>將輸入資料經由神經網路的層層運算，產生最終輸出</a:t>
            </a:r>
            <a:endParaRPr lang="en-US" altLang="zh-TW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[</a:t>
            </a:r>
            <a:r>
              <a:rPr lang="zh-TW" altLang="en-US" dirty="0"/>
              <a:t>重要功能</a:t>
            </a:r>
            <a:r>
              <a:rPr lang="en-US" altLang="zh-TW" dirty="0"/>
              <a:t>]</a:t>
            </a:r>
            <a:r>
              <a:rPr lang="zh-TW" altLang="en-US" dirty="0"/>
              <a:t> 記錄所有中間計算結果，供反向傳播計算梯度使用</a:t>
            </a:r>
            <a:endParaRPr lang="en-US" altLang="zh-TW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Backward Pass: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dirty="0"/>
              <a:t>[</a:t>
            </a:r>
            <a:r>
              <a:rPr lang="zh-TW" altLang="en-US" dirty="0"/>
              <a:t>定義</a:t>
            </a:r>
            <a:r>
              <a:rPr lang="en-US" altLang="zh-TW" dirty="0"/>
              <a:t>] </a:t>
            </a:r>
            <a:r>
              <a:rPr lang="zh-TW" altLang="en-US" dirty="0"/>
              <a:t>使用</a:t>
            </a:r>
            <a:r>
              <a:rPr lang="en-US" altLang="zh-TW" dirty="0"/>
              <a:t> Chain rule</a:t>
            </a:r>
            <a:r>
              <a:rPr lang="zh-TW" altLang="en-US" dirty="0"/>
              <a:t>，將 </a:t>
            </a:r>
            <a:r>
              <a:rPr lang="en" altLang="zh-TW" dirty="0"/>
              <a:t>loss </a:t>
            </a:r>
            <a:r>
              <a:rPr lang="zh-TW" altLang="en-US" dirty="0"/>
              <a:t>對參數的梯度從輸出層</a:t>
            </a:r>
            <a:r>
              <a:rPr lang="zh-TW" altLang="en-US" dirty="0">
                <a:solidFill>
                  <a:srgbClr val="00B050"/>
                </a:solidFill>
              </a:rPr>
              <a:t>由後往前</a:t>
            </a:r>
            <a:r>
              <a:rPr lang="zh-TW" altLang="en-US" dirty="0"/>
              <a:t>計算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07705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EEA663-7353-2F5F-166C-63439C36E3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" altLang="zh-TW" dirty="0"/>
                  <a:t>Backpropagation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(Layer: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EEA663-7353-2F5F-166C-63439C36E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8434" b="-156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6F0AC0-080A-77FA-96A8-3638124E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317EEB-251B-C09D-4C2F-B749F6D62D5B}"/>
                  </a:ext>
                </a:extLst>
              </p:cNvPr>
              <p:cNvSpPr txBox="1"/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EE317EEB-251B-C09D-4C2F-B749F6D62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B834AF04-2552-D99F-65C9-B6D4AEC9BB74}"/>
              </a:ext>
            </a:extLst>
          </p:cNvPr>
          <p:cNvCxnSpPr>
            <a:cxnSpLocks/>
            <a:stCxn id="46" idx="1"/>
          </p:cNvCxnSpPr>
          <p:nvPr/>
        </p:nvCxnSpPr>
        <p:spPr>
          <a:xfrm flipH="1">
            <a:off x="4150813" y="2932530"/>
            <a:ext cx="515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/>
              <p:nvPr/>
            </p:nvSpPr>
            <p:spPr>
              <a:xfrm>
                <a:off x="5998120" y="1998752"/>
                <a:ext cx="2460238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0" y="1998752"/>
                <a:ext cx="2460238" cy="101739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橢圓 58">
            <a:extLst>
              <a:ext uri="{FF2B5EF4-FFF2-40B4-BE49-F238E27FC236}">
                <a16:creationId xmlns:a16="http://schemas.microsoft.com/office/drawing/2014/main" id="{976FCD5C-D7BF-B28F-62C6-28F3BE342F75}"/>
              </a:ext>
            </a:extLst>
          </p:cNvPr>
          <p:cNvSpPr/>
          <p:nvPr/>
        </p:nvSpPr>
        <p:spPr>
          <a:xfrm>
            <a:off x="741903" y="20867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B82981C4-39E3-7BE0-DF04-587F9265159A}"/>
              </a:ext>
            </a:extLst>
          </p:cNvPr>
          <p:cNvSpPr/>
          <p:nvPr/>
        </p:nvSpPr>
        <p:spPr>
          <a:xfrm>
            <a:off x="741903" y="327910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1C233EC6-46B5-5FCB-BF1E-D884F2451831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1313403" y="2372536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F19571C-C1DC-F953-D874-94D978BACF7A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1313403" y="237392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橢圓 62">
            <a:extLst>
              <a:ext uri="{FF2B5EF4-FFF2-40B4-BE49-F238E27FC236}">
                <a16:creationId xmlns:a16="http://schemas.microsoft.com/office/drawing/2014/main" id="{0E16E08D-3BF7-108C-7FEA-FD077380A896}"/>
              </a:ext>
            </a:extLst>
          </p:cNvPr>
          <p:cNvSpPr/>
          <p:nvPr/>
        </p:nvSpPr>
        <p:spPr>
          <a:xfrm>
            <a:off x="2490693" y="20881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792AA0F9-D83E-D808-C144-E69331BD8E0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1313403" y="237253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6FADEDA2-60B3-A466-46F4-CD1E5ED1C6F7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1313403" y="3564852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>
            <a:extLst>
              <a:ext uri="{FF2B5EF4-FFF2-40B4-BE49-F238E27FC236}">
                <a16:creationId xmlns:a16="http://schemas.microsoft.com/office/drawing/2014/main" id="{92A50A50-13AE-9671-5528-9A733BFCEDB3}"/>
              </a:ext>
            </a:extLst>
          </p:cNvPr>
          <p:cNvSpPr/>
          <p:nvPr/>
        </p:nvSpPr>
        <p:spPr>
          <a:xfrm>
            <a:off x="3566637" y="26596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5A30A24-72F5-B355-5915-B8051ECEEE06}"/>
              </a:ext>
            </a:extLst>
          </p:cNvPr>
          <p:cNvCxnSpPr>
            <a:cxnSpLocks/>
            <a:stCxn id="63" idx="6"/>
            <a:endCxn id="66" idx="2"/>
          </p:cNvCxnSpPr>
          <p:nvPr/>
        </p:nvCxnSpPr>
        <p:spPr>
          <a:xfrm>
            <a:off x="3062193" y="237392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59E786F4-17F4-A8F2-5682-0635B71B6363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3062193" y="2945423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/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blipFill>
                <a:blip r:embed="rId6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/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/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/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blipFill>
                <a:blip r:embed="rId9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/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/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blipFill>
                <a:blip r:embed="rId11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/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/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E8763514-2554-9914-4D2B-644834BD8A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blipFill>
                <a:blip r:embed="rId13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/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/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blipFill>
                <a:blip r:embed="rId15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/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blipFill>
                <a:blip r:embed="rId16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橢圓 80">
            <a:extLst>
              <a:ext uri="{FF2B5EF4-FFF2-40B4-BE49-F238E27FC236}">
                <a16:creationId xmlns:a16="http://schemas.microsoft.com/office/drawing/2014/main" id="{CC049827-B23E-0AAF-F2B4-D7A287A84D16}"/>
              </a:ext>
            </a:extLst>
          </p:cNvPr>
          <p:cNvSpPr/>
          <p:nvPr/>
        </p:nvSpPr>
        <p:spPr>
          <a:xfrm>
            <a:off x="2479263" y="32736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/>
              <p:nvPr/>
            </p:nvSpPr>
            <p:spPr>
              <a:xfrm>
                <a:off x="5998120" y="3281403"/>
                <a:ext cx="3109498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0" y="3281403"/>
                <a:ext cx="3109498" cy="1017394"/>
              </a:xfrm>
              <a:prstGeom prst="rect">
                <a:avLst/>
              </a:prstGeom>
              <a:blipFill>
                <a:blip r:embed="rId17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4">
                <a:extLst>
                  <a:ext uri="{FF2B5EF4-FFF2-40B4-BE49-F238E27FC236}">
                    <a16:creationId xmlns:a16="http://schemas.microsoft.com/office/drawing/2014/main" id="{AF2E46EE-7C18-367D-D546-01A173E85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1965704"/>
                  </p:ext>
                </p:extLst>
              </p:nvPr>
            </p:nvGraphicFramePr>
            <p:xfrm>
              <a:off x="9073663" y="1846038"/>
              <a:ext cx="2437562" cy="23702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4">
                <a:extLst>
                  <a:ext uri="{FF2B5EF4-FFF2-40B4-BE49-F238E27FC236}">
                    <a16:creationId xmlns:a16="http://schemas.microsoft.com/office/drawing/2014/main" id="{AF2E46EE-7C18-367D-D546-01A173E852A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81965704"/>
                  </p:ext>
                </p:extLst>
              </p:nvPr>
            </p:nvGraphicFramePr>
            <p:xfrm>
              <a:off x="9073663" y="1846038"/>
              <a:ext cx="2437562" cy="23702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389" t="-59615" r="-170833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0331" t="-59615" r="-1653" b="-2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389" t="-153704" r="-17083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0331" t="-153704" r="-165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65849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389" t="-263462" r="-170833" b="-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0331" t="-263462" r="-1653" b="-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99C2063E-F9C1-29FE-8298-B21CAA5D5386}"/>
              </a:ext>
            </a:extLst>
          </p:cNvPr>
          <p:cNvSpPr txBox="1"/>
          <p:nvPr/>
        </p:nvSpPr>
        <p:spPr>
          <a:xfrm>
            <a:off x="9327804" y="1431685"/>
            <a:ext cx="192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grad_table</a:t>
            </a:r>
            <a:endParaRPr kumimoji="1" lang="zh-TW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A51A60-6CFC-EA8E-578E-772FD5F01DEC}"/>
              </a:ext>
            </a:extLst>
          </p:cNvPr>
          <p:cNvSpPr/>
          <p:nvPr/>
        </p:nvSpPr>
        <p:spPr>
          <a:xfrm>
            <a:off x="7646295" y="3255272"/>
            <a:ext cx="577978" cy="1060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E8EB8FC-4A45-793B-AB76-60700B658E0C}"/>
                  </a:ext>
                </a:extLst>
              </p:cNvPr>
              <p:cNvSpPr txBox="1"/>
              <p:nvPr/>
            </p:nvSpPr>
            <p:spPr>
              <a:xfrm>
                <a:off x="446176" y="4494552"/>
                <a:ext cx="420306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E8EB8FC-4A45-793B-AB76-60700B658E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176" y="4494552"/>
                <a:ext cx="4203068" cy="542136"/>
              </a:xfrm>
              <a:prstGeom prst="rect">
                <a:avLst/>
              </a:prstGeom>
              <a:blipFill>
                <a:blip r:embed="rId19"/>
                <a:stretch>
                  <a:fillRect t="-4545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78574CF-649F-93C0-92CC-90D5B1DD4060}"/>
                  </a:ext>
                </a:extLst>
              </p:cNvPr>
              <p:cNvSpPr txBox="1"/>
              <p:nvPr/>
            </p:nvSpPr>
            <p:spPr>
              <a:xfrm>
                <a:off x="5059817" y="4475556"/>
                <a:ext cx="5139259" cy="10195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78574CF-649F-93C0-92CC-90D5B1DD4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817" y="4475556"/>
                <a:ext cx="5139259" cy="1019510"/>
              </a:xfrm>
              <a:prstGeom prst="rect">
                <a:avLst/>
              </a:prstGeom>
              <a:blipFill>
                <a:blip r:embed="rId20"/>
                <a:stretch>
                  <a:fillRect t="-61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EB41C24-688F-29D8-6236-6FFEAEC210E6}"/>
                  </a:ext>
                </a:extLst>
              </p:cNvPr>
              <p:cNvSpPr txBox="1"/>
              <p:nvPr/>
            </p:nvSpPr>
            <p:spPr>
              <a:xfrm>
                <a:off x="5851105" y="5672453"/>
                <a:ext cx="1192530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EB41C24-688F-29D8-6236-6FFEAEC210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105" y="5672453"/>
                <a:ext cx="1192530" cy="54213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4">
                <a:extLst>
                  <a:ext uri="{FF2B5EF4-FFF2-40B4-BE49-F238E27FC236}">
                    <a16:creationId xmlns:a16="http://schemas.microsoft.com/office/drawing/2014/main" id="{90F81003-7505-BD21-80DE-D69C87BFCC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133101"/>
                  </p:ext>
                </p:extLst>
              </p:nvPr>
            </p:nvGraphicFramePr>
            <p:xfrm>
              <a:off x="9073663" y="1842470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4">
                <a:extLst>
                  <a:ext uri="{FF2B5EF4-FFF2-40B4-BE49-F238E27FC236}">
                    <a16:creationId xmlns:a16="http://schemas.microsoft.com/office/drawing/2014/main" id="{90F81003-7505-BD21-80DE-D69C87BFCC6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6133101"/>
                  </p:ext>
                </p:extLst>
              </p:nvPr>
            </p:nvGraphicFramePr>
            <p:xfrm>
              <a:off x="9073663" y="1842470"/>
              <a:ext cx="2437562" cy="171170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1389" t="-59615" r="-170833" b="-1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60331" t="-59615" r="-1653" b="-1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1389" t="-153704" r="-170833" b="-37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2"/>
                          <a:stretch>
                            <a:fillRect l="-60331" t="-153704" r="-1653" b="-37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橢圓 4">
            <a:extLst>
              <a:ext uri="{FF2B5EF4-FFF2-40B4-BE49-F238E27FC236}">
                <a16:creationId xmlns:a16="http://schemas.microsoft.com/office/drawing/2014/main" id="{2230DB35-C864-C0B5-519B-6214922E89C4}"/>
              </a:ext>
            </a:extLst>
          </p:cNvPr>
          <p:cNvSpPr/>
          <p:nvPr/>
        </p:nvSpPr>
        <p:spPr>
          <a:xfrm>
            <a:off x="1457049" y="1936561"/>
            <a:ext cx="867781" cy="5137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F83D7CF-556C-11C7-CA6D-2F014ED83DF1}"/>
              </a:ext>
            </a:extLst>
          </p:cNvPr>
          <p:cNvGrpSpPr/>
          <p:nvPr/>
        </p:nvGrpSpPr>
        <p:grpSpPr>
          <a:xfrm>
            <a:off x="561340" y="5440160"/>
            <a:ext cx="4156010" cy="571500"/>
            <a:chOff x="561340" y="5440160"/>
            <a:chExt cx="4156010" cy="571500"/>
          </a:xfrm>
        </p:grpSpPr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A4405682-3373-15BC-03B9-F84110782C92}"/>
                </a:ext>
              </a:extLst>
            </p:cNvPr>
            <p:cNvSpPr/>
            <p:nvPr/>
          </p:nvSpPr>
          <p:spPr>
            <a:xfrm>
              <a:off x="61779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21F1BE42-8E1E-FCD4-9D6C-07C1B983533E}"/>
                </a:ext>
              </a:extLst>
            </p:cNvPr>
            <p:cNvSpPr/>
            <p:nvPr/>
          </p:nvSpPr>
          <p:spPr>
            <a:xfrm>
              <a:off x="179381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CE4D94F4-47B2-D866-4ADA-E93ADB69D2E0}"/>
                </a:ext>
              </a:extLst>
            </p:cNvPr>
            <p:cNvCxnSpPr>
              <a:cxnSpLocks/>
              <a:stCxn id="7" idx="6"/>
              <a:endCxn id="8" idx="2"/>
            </p:cNvCxnSpPr>
            <p:nvPr/>
          </p:nvCxnSpPr>
          <p:spPr>
            <a:xfrm>
              <a:off x="1189290" y="5725910"/>
              <a:ext cx="60452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B6408918-8C31-0A13-5052-F3CB67C4EB8C}"/>
                </a:ext>
              </a:extLst>
            </p:cNvPr>
            <p:cNvSpPr/>
            <p:nvPr/>
          </p:nvSpPr>
          <p:spPr>
            <a:xfrm>
              <a:off x="414585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92FB90C2-DF75-7DF3-D1C5-89727AB591FB}"/>
                </a:ext>
              </a:extLst>
            </p:cNvPr>
            <p:cNvCxnSpPr>
              <a:cxnSpLocks/>
              <a:stCxn id="21" idx="6"/>
              <a:endCxn id="16" idx="2"/>
            </p:cNvCxnSpPr>
            <p:nvPr/>
          </p:nvCxnSpPr>
          <p:spPr>
            <a:xfrm>
              <a:off x="3541330" y="5725910"/>
              <a:ext cx="60452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6DA6D91F-6A78-2FD3-1C62-D438241C9BCB}"/>
                    </a:ext>
                  </a:extLst>
                </p:cNvPr>
                <p:cNvSpPr txBox="1"/>
                <p:nvPr/>
              </p:nvSpPr>
              <p:spPr>
                <a:xfrm>
                  <a:off x="4236953" y="5449888"/>
                  <a:ext cx="3309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sz="2800">
                            <a:latin typeface="Cambria Math" panose="02040503050406030204" pitchFamily="18" charset="0"/>
                          </a:rPr>
                          <m:t>ℒ</m:t>
                        </m:r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6DA6D91F-6A78-2FD3-1C62-D438241C9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36953" y="5449888"/>
                  <a:ext cx="330926" cy="523220"/>
                </a:xfrm>
                <a:prstGeom prst="rect">
                  <a:avLst/>
                </a:prstGeom>
                <a:blipFill>
                  <a:blip r:embed="rId23"/>
                  <a:stretch>
                    <a:fillRect l="-7407" r="-296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1A14EE40-36C4-8573-668F-104D6D0E911C}"/>
                    </a:ext>
                  </a:extLst>
                </p:cNvPr>
                <p:cNvSpPr txBox="1"/>
                <p:nvPr/>
              </p:nvSpPr>
              <p:spPr>
                <a:xfrm>
                  <a:off x="1838718" y="5440160"/>
                  <a:ext cx="3309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1A14EE40-36C4-8573-668F-104D6D0E91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8718" y="5440160"/>
                  <a:ext cx="330926" cy="523220"/>
                </a:xfrm>
                <a:prstGeom prst="rect">
                  <a:avLst/>
                </a:prstGeom>
                <a:blipFill>
                  <a:blip r:embed="rId24"/>
                  <a:stretch>
                    <a:fillRect l="-11111" r="-55556" b="-476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CD680BF2-5DEB-10A3-864B-74315E00D3DF}"/>
                    </a:ext>
                  </a:extLst>
                </p:cNvPr>
                <p:cNvSpPr txBox="1"/>
                <p:nvPr/>
              </p:nvSpPr>
              <p:spPr>
                <a:xfrm>
                  <a:off x="561340" y="5440160"/>
                  <a:ext cx="330926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zh-TW" altLang="en-US" sz="24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/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CD680BF2-5DEB-10A3-864B-74315E00D3D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340" y="5440160"/>
                  <a:ext cx="330926" cy="477888"/>
                </a:xfrm>
                <a:prstGeom prst="rect">
                  <a:avLst/>
                </a:prstGeom>
                <a:blipFill>
                  <a:blip r:embed="rId25"/>
                  <a:stretch>
                    <a:fillRect r="-10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AAA0F796-F379-A7DA-CCCC-C59296E08344}"/>
                </a:ext>
              </a:extLst>
            </p:cNvPr>
            <p:cNvSpPr/>
            <p:nvPr/>
          </p:nvSpPr>
          <p:spPr>
            <a:xfrm>
              <a:off x="2969830" y="544016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595D554D-9DF3-B023-DE52-A4F61802570B}"/>
                    </a:ext>
                  </a:extLst>
                </p:cNvPr>
                <p:cNvSpPr txBox="1"/>
                <p:nvPr/>
              </p:nvSpPr>
              <p:spPr>
                <a:xfrm>
                  <a:off x="3078908" y="5440160"/>
                  <a:ext cx="330926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TW" altLang="zh-TW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zh-TW" altLang="en-US" sz="2800" dirty="0"/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595D554D-9DF3-B023-DE52-A4F6180257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8908" y="5440160"/>
                  <a:ext cx="330926" cy="523220"/>
                </a:xfrm>
                <a:prstGeom prst="rect">
                  <a:avLst/>
                </a:prstGeom>
                <a:blipFill>
                  <a:blip r:embed="rId26"/>
                  <a:stretch>
                    <a:fillRect l="-7407" t="-7143" r="-25926" b="-952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4A26CE71-5808-C48F-8FC8-A3451FE19E29}"/>
                </a:ext>
              </a:extLst>
            </p:cNvPr>
            <p:cNvCxnSpPr>
              <a:cxnSpLocks/>
              <a:stCxn id="8" idx="6"/>
              <a:endCxn id="21" idx="2"/>
            </p:cNvCxnSpPr>
            <p:nvPr/>
          </p:nvCxnSpPr>
          <p:spPr>
            <a:xfrm>
              <a:off x="2365310" y="5725910"/>
              <a:ext cx="604520" cy="0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F861008-9630-7EAD-80A7-0A80F11019C8}"/>
                  </a:ext>
                </a:extLst>
              </p:cNvPr>
              <p:cNvSpPr txBox="1"/>
              <p:nvPr/>
            </p:nvSpPr>
            <p:spPr>
              <a:xfrm>
                <a:off x="5177910" y="1998752"/>
                <a:ext cx="1071415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F861008-9630-7EAD-80A7-0A80F11019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7910" y="1998752"/>
                <a:ext cx="1071415" cy="1017394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480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83" grpId="0"/>
      <p:bldP spid="10" grpId="0"/>
      <p:bldP spid="11" grpId="0" animBg="1"/>
      <p:bldP spid="12" grpId="0"/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E9CE060E-84DF-3A9D-F8BF-6A5FF28F1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001358"/>
                  </p:ext>
                </p:extLst>
              </p:nvPr>
            </p:nvGraphicFramePr>
            <p:xfrm>
              <a:off x="9073663" y="1846038"/>
              <a:ext cx="2437562" cy="23702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E9CE060E-84DF-3A9D-F8BF-6A5FF28F1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85001358"/>
                  </p:ext>
                </p:extLst>
              </p:nvPr>
            </p:nvGraphicFramePr>
            <p:xfrm>
              <a:off x="9073663" y="1846038"/>
              <a:ext cx="2437562" cy="23702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89" t="-59615" r="-170833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331" t="-59615" r="-1653" b="-2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89" t="-153704" r="-17083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331" t="-153704" r="-165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65849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89" t="-263462" r="-170833" b="-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331" t="-263462" r="-1653" b="-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EEA663-7353-2F5F-166C-63439C36E3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" altLang="zh-TW" dirty="0"/>
                  <a:t>Backpropagation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(Layer: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EEA663-7353-2F5F-166C-63439C36E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8434" b="-156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6F0AC0-080A-77FA-96A8-3638124E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/>
              <p:nvPr/>
            </p:nvSpPr>
            <p:spPr>
              <a:xfrm>
                <a:off x="5059818" y="1998752"/>
                <a:ext cx="3398540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TW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818" y="1998752"/>
                <a:ext cx="3398540" cy="10173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橢圓 58">
            <a:extLst>
              <a:ext uri="{FF2B5EF4-FFF2-40B4-BE49-F238E27FC236}">
                <a16:creationId xmlns:a16="http://schemas.microsoft.com/office/drawing/2014/main" id="{976FCD5C-D7BF-B28F-62C6-28F3BE342F75}"/>
              </a:ext>
            </a:extLst>
          </p:cNvPr>
          <p:cNvSpPr/>
          <p:nvPr/>
        </p:nvSpPr>
        <p:spPr>
          <a:xfrm>
            <a:off x="741903" y="20867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B82981C4-39E3-7BE0-DF04-587F9265159A}"/>
              </a:ext>
            </a:extLst>
          </p:cNvPr>
          <p:cNvSpPr/>
          <p:nvPr/>
        </p:nvSpPr>
        <p:spPr>
          <a:xfrm>
            <a:off x="741903" y="327910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1C233EC6-46B5-5FCB-BF1E-D884F2451831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1313403" y="2372536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F19571C-C1DC-F953-D874-94D978BACF7A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1313403" y="237392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橢圓 62">
            <a:extLst>
              <a:ext uri="{FF2B5EF4-FFF2-40B4-BE49-F238E27FC236}">
                <a16:creationId xmlns:a16="http://schemas.microsoft.com/office/drawing/2014/main" id="{0E16E08D-3BF7-108C-7FEA-FD077380A896}"/>
              </a:ext>
            </a:extLst>
          </p:cNvPr>
          <p:cNvSpPr/>
          <p:nvPr/>
        </p:nvSpPr>
        <p:spPr>
          <a:xfrm>
            <a:off x="2490693" y="20881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792AA0F9-D83E-D808-C144-E69331BD8E0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1313403" y="237253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6FADEDA2-60B3-A466-46F4-CD1E5ED1C6F7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1313403" y="3564852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>
            <a:extLst>
              <a:ext uri="{FF2B5EF4-FFF2-40B4-BE49-F238E27FC236}">
                <a16:creationId xmlns:a16="http://schemas.microsoft.com/office/drawing/2014/main" id="{92A50A50-13AE-9671-5528-9A733BFCEDB3}"/>
              </a:ext>
            </a:extLst>
          </p:cNvPr>
          <p:cNvSpPr/>
          <p:nvPr/>
        </p:nvSpPr>
        <p:spPr>
          <a:xfrm>
            <a:off x="3566637" y="26596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5A30A24-72F5-B355-5915-B8051ECEEE06}"/>
              </a:ext>
            </a:extLst>
          </p:cNvPr>
          <p:cNvCxnSpPr>
            <a:cxnSpLocks/>
            <a:stCxn id="63" idx="6"/>
            <a:endCxn id="66" idx="2"/>
          </p:cNvCxnSpPr>
          <p:nvPr/>
        </p:nvCxnSpPr>
        <p:spPr>
          <a:xfrm>
            <a:off x="3062193" y="237392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59E786F4-17F4-A8F2-5682-0635B71B6363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3062193" y="2945423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/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blipFill>
                <a:blip r:embed="rId5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/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/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/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/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/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blipFill>
                <a:blip r:embed="rId10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/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/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/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blipFill>
                <a:blip r:embed="rId13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/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橢圓 80">
            <a:extLst>
              <a:ext uri="{FF2B5EF4-FFF2-40B4-BE49-F238E27FC236}">
                <a16:creationId xmlns:a16="http://schemas.microsoft.com/office/drawing/2014/main" id="{CC049827-B23E-0AAF-F2B4-D7A287A84D16}"/>
              </a:ext>
            </a:extLst>
          </p:cNvPr>
          <p:cNvSpPr/>
          <p:nvPr/>
        </p:nvSpPr>
        <p:spPr>
          <a:xfrm>
            <a:off x="2479263" y="32736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/>
              <p:nvPr/>
            </p:nvSpPr>
            <p:spPr>
              <a:xfrm>
                <a:off x="5998120" y="3281403"/>
                <a:ext cx="3109498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0" y="3281403"/>
                <a:ext cx="3109498" cy="1017394"/>
              </a:xfrm>
              <a:prstGeom prst="rect">
                <a:avLst/>
              </a:prstGeom>
              <a:blipFill>
                <a:blip r:embed="rId15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99C2063E-F9C1-29FE-8298-B21CAA5D5386}"/>
              </a:ext>
            </a:extLst>
          </p:cNvPr>
          <p:cNvSpPr txBox="1"/>
          <p:nvPr/>
        </p:nvSpPr>
        <p:spPr>
          <a:xfrm>
            <a:off x="9327804" y="1431685"/>
            <a:ext cx="192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grad_table</a:t>
            </a:r>
            <a:endParaRPr kumimoji="1" lang="zh-TW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A51A60-6CFC-EA8E-578E-772FD5F01DEC}"/>
              </a:ext>
            </a:extLst>
          </p:cNvPr>
          <p:cNvSpPr/>
          <p:nvPr/>
        </p:nvSpPr>
        <p:spPr>
          <a:xfrm>
            <a:off x="8378237" y="3263751"/>
            <a:ext cx="577978" cy="1060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862993C-A4AC-DFA2-9140-4A9AAC8D1453}"/>
              </a:ext>
            </a:extLst>
          </p:cNvPr>
          <p:cNvSpPr/>
          <p:nvPr/>
        </p:nvSpPr>
        <p:spPr>
          <a:xfrm>
            <a:off x="9097949" y="2218764"/>
            <a:ext cx="869356" cy="615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76D512E-3F07-572E-7E11-11EA4C620233}"/>
              </a:ext>
            </a:extLst>
          </p:cNvPr>
          <p:cNvSpPr/>
          <p:nvPr/>
        </p:nvSpPr>
        <p:spPr>
          <a:xfrm>
            <a:off x="1457049" y="1936561"/>
            <a:ext cx="867781" cy="5137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B7628D3-EEB4-D504-639D-0573E2BA1784}"/>
              </a:ext>
            </a:extLst>
          </p:cNvPr>
          <p:cNvSpPr txBox="1"/>
          <p:nvPr/>
        </p:nvSpPr>
        <p:spPr>
          <a:xfrm>
            <a:off x="5676124" y="4772567"/>
            <a:ext cx="49368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已經算過了，直接取記錄過的值就可以了！</a:t>
            </a:r>
            <a:endParaRPr lang="en-US" altLang="zh-TW" sz="20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7FE7945-2A10-4832-465B-9206B613B21D}"/>
                  </a:ext>
                </a:extLst>
              </p:cNvPr>
              <p:cNvSpPr txBox="1"/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7FE7945-2A10-4832-465B-9206B613B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blipFill>
                <a:blip r:embed="rId16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46190D4A-C991-7E69-08AC-62D02B5B8238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4150813" y="2932530"/>
            <a:ext cx="515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F6035210-6B70-CAC7-6A57-2D2C7C227FA2}"/>
                  </a:ext>
                </a:extLst>
              </p:cNvPr>
              <p:cNvSpPr txBox="1"/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F6035210-6B70-CAC7-6A57-2D2C7C227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blipFill>
                <a:blip r:embed="rId17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061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E9CE060E-84DF-3A9D-F8BF-6A5FF28F1D3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73663" y="1846038"/>
              <a:ext cx="2437562" cy="23702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>
                <a:extLst>
                  <a:ext uri="{FF2B5EF4-FFF2-40B4-BE49-F238E27FC236}">
                    <a16:creationId xmlns:a16="http://schemas.microsoft.com/office/drawing/2014/main" id="{E9CE060E-84DF-3A9D-F8BF-6A5FF28F1D39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9073663" y="1846038"/>
              <a:ext cx="2437562" cy="23702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89" t="-59615" r="-170833" b="-2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331" t="-59615" r="-1653" b="-20769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89" t="-153704" r="-170833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331" t="-153704" r="-1653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65849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89" t="-263462" r="-170833" b="-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60331" t="-263462" r="-1653" b="-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EEA663-7353-2F5F-166C-63439C36E36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" altLang="zh-TW" dirty="0"/>
                  <a:t>Backpropagation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(Layer: 1,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/>
                  <a:t>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4EEA663-7353-2F5F-166C-63439C36E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8434" b="-156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6F0AC0-080A-77FA-96A8-3638124E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/>
              <p:nvPr/>
            </p:nvSpPr>
            <p:spPr>
              <a:xfrm>
                <a:off x="5059818" y="1998752"/>
                <a:ext cx="3398540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72A9B244-DCD6-4FDD-A55E-E08A1688D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818" y="1998752"/>
                <a:ext cx="3398540" cy="10173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橢圓 58">
            <a:extLst>
              <a:ext uri="{FF2B5EF4-FFF2-40B4-BE49-F238E27FC236}">
                <a16:creationId xmlns:a16="http://schemas.microsoft.com/office/drawing/2014/main" id="{976FCD5C-D7BF-B28F-62C6-28F3BE342F75}"/>
              </a:ext>
            </a:extLst>
          </p:cNvPr>
          <p:cNvSpPr/>
          <p:nvPr/>
        </p:nvSpPr>
        <p:spPr>
          <a:xfrm>
            <a:off x="741903" y="20867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B82981C4-39E3-7BE0-DF04-587F9265159A}"/>
              </a:ext>
            </a:extLst>
          </p:cNvPr>
          <p:cNvSpPr/>
          <p:nvPr/>
        </p:nvSpPr>
        <p:spPr>
          <a:xfrm>
            <a:off x="741903" y="327910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1C233EC6-46B5-5FCB-BF1E-D884F2451831}"/>
              </a:ext>
            </a:extLst>
          </p:cNvPr>
          <p:cNvCxnSpPr>
            <a:cxnSpLocks/>
            <a:stCxn id="59" idx="6"/>
          </p:cNvCxnSpPr>
          <p:nvPr/>
        </p:nvCxnSpPr>
        <p:spPr>
          <a:xfrm>
            <a:off x="1313403" y="2372536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4F19571C-C1DC-F953-D874-94D978BACF7A}"/>
              </a:ext>
            </a:extLst>
          </p:cNvPr>
          <p:cNvCxnSpPr>
            <a:cxnSpLocks/>
            <a:stCxn id="60" idx="6"/>
            <a:endCxn id="63" idx="2"/>
          </p:cNvCxnSpPr>
          <p:nvPr/>
        </p:nvCxnSpPr>
        <p:spPr>
          <a:xfrm flipV="1">
            <a:off x="1313403" y="237392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橢圓 62">
            <a:extLst>
              <a:ext uri="{FF2B5EF4-FFF2-40B4-BE49-F238E27FC236}">
                <a16:creationId xmlns:a16="http://schemas.microsoft.com/office/drawing/2014/main" id="{0E16E08D-3BF7-108C-7FEA-FD077380A896}"/>
              </a:ext>
            </a:extLst>
          </p:cNvPr>
          <p:cNvSpPr/>
          <p:nvPr/>
        </p:nvSpPr>
        <p:spPr>
          <a:xfrm>
            <a:off x="2490693" y="20881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792AA0F9-D83E-D808-C144-E69331BD8E09}"/>
              </a:ext>
            </a:extLst>
          </p:cNvPr>
          <p:cNvCxnSpPr>
            <a:cxnSpLocks/>
            <a:stCxn id="59" idx="6"/>
            <a:endCxn id="63" idx="2"/>
          </p:cNvCxnSpPr>
          <p:nvPr/>
        </p:nvCxnSpPr>
        <p:spPr>
          <a:xfrm>
            <a:off x="1313403" y="237253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6FADEDA2-60B3-A466-46F4-CD1E5ED1C6F7}"/>
              </a:ext>
            </a:extLst>
          </p:cNvPr>
          <p:cNvCxnSpPr>
            <a:cxnSpLocks/>
            <a:stCxn id="60" idx="6"/>
          </p:cNvCxnSpPr>
          <p:nvPr/>
        </p:nvCxnSpPr>
        <p:spPr>
          <a:xfrm>
            <a:off x="1313403" y="3564852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橢圓 65">
            <a:extLst>
              <a:ext uri="{FF2B5EF4-FFF2-40B4-BE49-F238E27FC236}">
                <a16:creationId xmlns:a16="http://schemas.microsoft.com/office/drawing/2014/main" id="{92A50A50-13AE-9671-5528-9A733BFCEDB3}"/>
              </a:ext>
            </a:extLst>
          </p:cNvPr>
          <p:cNvSpPr/>
          <p:nvPr/>
        </p:nvSpPr>
        <p:spPr>
          <a:xfrm>
            <a:off x="3566637" y="26596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35A30A24-72F5-B355-5915-B8051ECEEE06}"/>
              </a:ext>
            </a:extLst>
          </p:cNvPr>
          <p:cNvCxnSpPr>
            <a:cxnSpLocks/>
            <a:stCxn id="63" idx="6"/>
            <a:endCxn id="66" idx="2"/>
          </p:cNvCxnSpPr>
          <p:nvPr/>
        </p:nvCxnSpPr>
        <p:spPr>
          <a:xfrm>
            <a:off x="3062193" y="237392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59E786F4-17F4-A8F2-5682-0635B71B6363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3062193" y="2945423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/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9" name="文字方塊 68">
                <a:extLst>
                  <a:ext uri="{FF2B5EF4-FFF2-40B4-BE49-F238E27FC236}">
                    <a16:creationId xmlns:a16="http://schemas.microsoft.com/office/drawing/2014/main" id="{FBAEF8DE-C862-2C76-DEEA-B2C215542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blipFill>
                <a:blip r:embed="rId5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/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1B42E404-9F5B-74AD-AF25-83A0905481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/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EF6FA23-CFBC-B1A0-08AA-19354F494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/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EA28A3BB-8C02-E67D-BAA2-0674C096E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/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64B6BD0-91FF-CAC0-4A9E-3FC2C6156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/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BC630E03-5F6A-8125-D1C6-C1F440BE7C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blipFill>
                <a:blip r:embed="rId10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/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BD367A24-6CF6-6A5A-4C00-96AA16400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/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D015B199-0FC8-1A74-906C-D98BCA0CEB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/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6AC4A9BB-C853-B492-F9B2-F4F05BEBB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blipFill>
                <a:blip r:embed="rId13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/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AC4CCF1C-D6B8-A43E-3314-C44243451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blipFill>
                <a:blip r:embed="rId14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橢圓 80">
            <a:extLst>
              <a:ext uri="{FF2B5EF4-FFF2-40B4-BE49-F238E27FC236}">
                <a16:creationId xmlns:a16="http://schemas.microsoft.com/office/drawing/2014/main" id="{CC049827-B23E-0AAF-F2B4-D7A287A84D16}"/>
              </a:ext>
            </a:extLst>
          </p:cNvPr>
          <p:cNvSpPr/>
          <p:nvPr/>
        </p:nvSpPr>
        <p:spPr>
          <a:xfrm>
            <a:off x="2479263" y="32736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/>
              <p:nvPr/>
            </p:nvSpPr>
            <p:spPr>
              <a:xfrm>
                <a:off x="5998120" y="3281403"/>
                <a:ext cx="3109498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85A6A81-C8DB-345B-E021-251469690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120" y="3281403"/>
                <a:ext cx="3109498" cy="1017394"/>
              </a:xfrm>
              <a:prstGeom prst="rect">
                <a:avLst/>
              </a:prstGeom>
              <a:blipFill>
                <a:blip r:embed="rId15"/>
                <a:stretch>
                  <a:fillRect t="-6173"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99C2063E-F9C1-29FE-8298-B21CAA5D5386}"/>
              </a:ext>
            </a:extLst>
          </p:cNvPr>
          <p:cNvSpPr txBox="1"/>
          <p:nvPr/>
        </p:nvSpPr>
        <p:spPr>
          <a:xfrm>
            <a:off x="9327804" y="1431685"/>
            <a:ext cx="192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grad_table</a:t>
            </a:r>
            <a:endParaRPr kumimoji="1" lang="zh-TW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A51A60-6CFC-EA8E-578E-772FD5F01DEC}"/>
              </a:ext>
            </a:extLst>
          </p:cNvPr>
          <p:cNvSpPr/>
          <p:nvPr/>
        </p:nvSpPr>
        <p:spPr>
          <a:xfrm>
            <a:off x="6536460" y="3248463"/>
            <a:ext cx="932708" cy="10603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2542641-F6AE-B4DE-D76E-AA8764816F86}"/>
                  </a:ext>
                </a:extLst>
              </p:cNvPr>
              <p:cNvSpPr txBox="1"/>
              <p:nvPr/>
            </p:nvSpPr>
            <p:spPr>
              <a:xfrm>
                <a:off x="674908" y="4686650"/>
                <a:ext cx="4203069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2542641-F6AE-B4DE-D76E-AA8764816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08" y="4686650"/>
                <a:ext cx="4203069" cy="542136"/>
              </a:xfrm>
              <a:prstGeom prst="rect">
                <a:avLst/>
              </a:prstGeom>
              <a:blipFill>
                <a:blip r:embed="rId16"/>
                <a:stretch>
                  <a:fillRect l="-1208" b="-23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F9B8F67-F9BC-9FB7-4BEA-03490FD54651}"/>
                  </a:ext>
                </a:extLst>
              </p:cNvPr>
              <p:cNvSpPr txBox="1"/>
              <p:nvPr/>
            </p:nvSpPr>
            <p:spPr>
              <a:xfrm>
                <a:off x="513679" y="5483107"/>
                <a:ext cx="5553137" cy="10188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zh-TW" altLang="en-US" sz="2800" dirty="0"/>
                            <m:t> 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1F9B8F67-F9BC-9FB7-4BEA-03490FD54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679" y="5483107"/>
                <a:ext cx="5553137" cy="1018805"/>
              </a:xfrm>
              <a:prstGeom prst="rect">
                <a:avLst/>
              </a:prstGeom>
              <a:blipFill>
                <a:blip r:embed="rId17"/>
                <a:stretch>
                  <a:fillRect t="-60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81B4AAC-90A8-691D-F7ED-C2C9B27F94E7}"/>
                  </a:ext>
                </a:extLst>
              </p:cNvPr>
              <p:cNvSpPr txBox="1"/>
              <p:nvPr/>
            </p:nvSpPr>
            <p:spPr>
              <a:xfrm>
                <a:off x="5830478" y="5730899"/>
                <a:ext cx="96738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81B4AAC-90A8-691D-F7ED-C2C9B27F9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478" y="5730899"/>
                <a:ext cx="967383" cy="523220"/>
              </a:xfrm>
              <a:prstGeom prst="rect">
                <a:avLst/>
              </a:prstGeom>
              <a:blipFill>
                <a:blip r:embed="rId18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98127491-28C4-C5E2-E625-227CCE4C63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8351166"/>
                  </p:ext>
                </p:extLst>
              </p:nvPr>
            </p:nvGraphicFramePr>
            <p:xfrm>
              <a:off x="9075299" y="1846037"/>
              <a:ext cx="2437562" cy="30506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zh-TW" altLang="en-US" sz="180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7671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>
                <a:extLst>
                  <a:ext uri="{FF2B5EF4-FFF2-40B4-BE49-F238E27FC236}">
                    <a16:creationId xmlns:a16="http://schemas.microsoft.com/office/drawing/2014/main" id="{98127491-28C4-C5E2-E625-227CCE4C63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68351166"/>
                  </p:ext>
                </p:extLst>
              </p:nvPr>
            </p:nvGraphicFramePr>
            <p:xfrm>
              <a:off x="9075299" y="1846037"/>
              <a:ext cx="2437562" cy="30506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389" t="-59615" r="-170833" b="-309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60331" t="-59615" r="-1653" b="-309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389" t="-153704" r="-170833" b="-19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60331" t="-153704" r="-1653" b="-198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65849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389" t="-263462" r="-170833" b="-10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60331" t="-263462" r="-1653" b="-105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  <a:tr h="68040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1389" t="-350000" r="-170833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9"/>
                          <a:stretch>
                            <a:fillRect l="-60331" t="-350000" r="-1653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7671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D8138A7-DEAB-1BF5-5CC6-A0E569023C0F}"/>
                  </a:ext>
                </a:extLst>
              </p:cNvPr>
              <p:cNvSpPr txBox="1"/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D8138A7-DEAB-1BF5-5CC6-A0E569023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blipFill>
                <a:blip r:embed="rId20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CA3C076-433D-AEE0-3D4E-0FF18C7EBC13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150813" y="2932530"/>
            <a:ext cx="515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A275EBA-4F7C-704A-6D59-6200916317B0}"/>
                  </a:ext>
                </a:extLst>
              </p:cNvPr>
              <p:cNvSpPr txBox="1"/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9A275EBA-4F7C-704A-6D59-620091631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blipFill>
                <a:blip r:embed="rId21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橢圓 14">
            <a:extLst>
              <a:ext uri="{FF2B5EF4-FFF2-40B4-BE49-F238E27FC236}">
                <a16:creationId xmlns:a16="http://schemas.microsoft.com/office/drawing/2014/main" id="{45B86ACB-862C-2776-D476-B1763CE60850}"/>
              </a:ext>
            </a:extLst>
          </p:cNvPr>
          <p:cNvSpPr/>
          <p:nvPr/>
        </p:nvSpPr>
        <p:spPr>
          <a:xfrm>
            <a:off x="1457049" y="1936561"/>
            <a:ext cx="867781" cy="5137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84949EF-1E53-B085-02FF-4FA27DC4AE3D}"/>
              </a:ext>
            </a:extLst>
          </p:cNvPr>
          <p:cNvSpPr txBox="1"/>
          <p:nvPr/>
        </p:nvSpPr>
        <p:spPr>
          <a:xfrm>
            <a:off x="6884932" y="4784015"/>
            <a:ext cx="92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77BF1A05-FB0E-7F72-BAA3-4D172EAC02D9}"/>
                  </a:ext>
                </a:extLst>
              </p:cNvPr>
              <p:cNvSpPr txBox="1"/>
              <p:nvPr/>
            </p:nvSpPr>
            <p:spPr>
              <a:xfrm>
                <a:off x="7002814" y="5426315"/>
                <a:ext cx="4508411" cy="1017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US" altLang="zh-TW" sz="280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77BF1A05-FB0E-7F72-BAA3-4D172EAC02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2814" y="5426315"/>
                <a:ext cx="4508411" cy="1017394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01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6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EEA663-7353-2F5F-166C-63439C36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反向傳播法觀察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(2): Forward Pass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76F0AC0-080A-77FA-96A8-3638124E4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5D7AFAA3-8637-C8A4-DE03-E20A9708B146}"/>
              </a:ext>
            </a:extLst>
          </p:cNvPr>
          <p:cNvSpPr/>
          <p:nvPr/>
        </p:nvSpPr>
        <p:spPr>
          <a:xfrm>
            <a:off x="741903" y="20867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2284470E-ADAC-7EE7-1653-EA34B90B038F}"/>
              </a:ext>
            </a:extLst>
          </p:cNvPr>
          <p:cNvSpPr/>
          <p:nvPr/>
        </p:nvSpPr>
        <p:spPr>
          <a:xfrm>
            <a:off x="741903" y="327910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093FBCD5-E12F-95E0-8AA2-6C5D2B061AE2}"/>
              </a:ext>
            </a:extLst>
          </p:cNvPr>
          <p:cNvCxnSpPr>
            <a:cxnSpLocks/>
            <a:stCxn id="3" idx="6"/>
          </p:cNvCxnSpPr>
          <p:nvPr/>
        </p:nvCxnSpPr>
        <p:spPr>
          <a:xfrm>
            <a:off x="1313403" y="2372536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1C33B254-643F-91C3-CBC3-923B8670418E}"/>
              </a:ext>
            </a:extLst>
          </p:cNvPr>
          <p:cNvCxnSpPr>
            <a:cxnSpLocks/>
            <a:stCxn id="18" idx="6"/>
            <a:endCxn id="21" idx="2"/>
          </p:cNvCxnSpPr>
          <p:nvPr/>
        </p:nvCxnSpPr>
        <p:spPr>
          <a:xfrm flipV="1">
            <a:off x="1313403" y="237392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6E863AF6-6BF8-D917-8DE1-C91FF6EF3C4C}"/>
              </a:ext>
            </a:extLst>
          </p:cNvPr>
          <p:cNvSpPr/>
          <p:nvPr/>
        </p:nvSpPr>
        <p:spPr>
          <a:xfrm>
            <a:off x="2490693" y="20881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9AEA31D-FA4A-771D-D57F-F0D81E86A106}"/>
              </a:ext>
            </a:extLst>
          </p:cNvPr>
          <p:cNvCxnSpPr>
            <a:cxnSpLocks/>
            <a:stCxn id="3" idx="6"/>
            <a:endCxn id="21" idx="2"/>
          </p:cNvCxnSpPr>
          <p:nvPr/>
        </p:nvCxnSpPr>
        <p:spPr>
          <a:xfrm>
            <a:off x="1313403" y="237253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2C35440A-9F2C-B74B-6712-B3F780C89B72}"/>
              </a:ext>
            </a:extLst>
          </p:cNvPr>
          <p:cNvCxnSpPr>
            <a:cxnSpLocks/>
            <a:stCxn id="18" idx="6"/>
          </p:cNvCxnSpPr>
          <p:nvPr/>
        </p:nvCxnSpPr>
        <p:spPr>
          <a:xfrm>
            <a:off x="1313403" y="3564852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>
            <a:extLst>
              <a:ext uri="{FF2B5EF4-FFF2-40B4-BE49-F238E27FC236}">
                <a16:creationId xmlns:a16="http://schemas.microsoft.com/office/drawing/2014/main" id="{8931DC08-63D9-D7A6-DB31-748CC251FFFA}"/>
              </a:ext>
            </a:extLst>
          </p:cNvPr>
          <p:cNvSpPr/>
          <p:nvPr/>
        </p:nvSpPr>
        <p:spPr>
          <a:xfrm>
            <a:off x="3566637" y="26596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BE63D0F6-133A-86DC-A3BD-C52BCE4A536E}"/>
              </a:ext>
            </a:extLst>
          </p:cNvPr>
          <p:cNvCxnSpPr>
            <a:cxnSpLocks/>
            <a:stCxn id="21" idx="6"/>
            <a:endCxn id="24" idx="2"/>
          </p:cNvCxnSpPr>
          <p:nvPr/>
        </p:nvCxnSpPr>
        <p:spPr>
          <a:xfrm>
            <a:off x="3062193" y="237392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DC327BBB-9443-6CE4-D73E-B2BFF86E0573}"/>
              </a:ext>
            </a:extLst>
          </p:cNvPr>
          <p:cNvCxnSpPr>
            <a:cxnSpLocks/>
            <a:endCxn id="24" idx="2"/>
          </p:cNvCxnSpPr>
          <p:nvPr/>
        </p:nvCxnSpPr>
        <p:spPr>
          <a:xfrm flipV="1">
            <a:off x="3062193" y="2945423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D520CC03-C665-A4A4-27E0-3F0F0880F913}"/>
                  </a:ext>
                </a:extLst>
              </p:cNvPr>
              <p:cNvSpPr txBox="1"/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D520CC03-C665-A4A4-27E0-3F0F0880F9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blipFill>
                <a:blip r:embed="rId3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6C69F222-0399-ACFC-BF9D-799AEFE89D25}"/>
                  </a:ext>
                </a:extLst>
              </p:cNvPr>
              <p:cNvSpPr txBox="1"/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6C69F222-0399-ACFC-BF9D-799AEFE89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5929B55B-0D29-2596-CAFA-813A26B4E546}"/>
                  </a:ext>
                </a:extLst>
              </p:cNvPr>
              <p:cNvSpPr txBox="1"/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5929B55B-0D29-2596-CAFA-813A26B4E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AE7A16F-4ED8-0B14-F5A1-14021D8203CB}"/>
                  </a:ext>
                </a:extLst>
              </p:cNvPr>
              <p:cNvSpPr txBox="1"/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4AE7A16F-4ED8-0B14-F5A1-14021D820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blipFill>
                <a:blip r:embed="rId6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316FB30-0D6A-0B10-7589-3D0AB4FA2D39}"/>
                  </a:ext>
                </a:extLst>
              </p:cNvPr>
              <p:cNvSpPr txBox="1"/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7316FB30-0D6A-0B10-7589-3D0AB4FA2D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2F5A57A-789F-567E-6387-F5242AFD33AA}"/>
                  </a:ext>
                </a:extLst>
              </p:cNvPr>
              <p:cNvSpPr txBox="1"/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2F5A57A-789F-567E-6387-F5242AFD3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12AB6AFD-7CC0-FEC3-AA9E-EB9F8292BB02}"/>
                  </a:ext>
                </a:extLst>
              </p:cNvPr>
              <p:cNvSpPr txBox="1"/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12AB6AFD-7CC0-FEC3-AA9E-EB9F8292B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2AD0A3E-296D-6719-D6BE-5933B0D57954}"/>
                  </a:ext>
                </a:extLst>
              </p:cNvPr>
              <p:cNvSpPr txBox="1"/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2AD0A3E-296D-6719-D6BE-5933B0D57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blipFill>
                <a:blip r:embed="rId10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3C3969F8-E66A-F500-4985-D431BCE9B57D}"/>
                  </a:ext>
                </a:extLst>
              </p:cNvPr>
              <p:cNvSpPr txBox="1"/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3C3969F8-E66A-F500-4985-D431BCE9B5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C6958DAC-8810-FFD5-4C8E-C74EF06C1325}"/>
                  </a:ext>
                </a:extLst>
              </p:cNvPr>
              <p:cNvSpPr txBox="1"/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C6958DAC-8810-FFD5-4C8E-C74EF06C13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blipFill>
                <a:blip r:embed="rId12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FD286DC4-D1F4-C481-69BA-E3581389E5DF}"/>
                  </a:ext>
                </a:extLst>
              </p:cNvPr>
              <p:cNvSpPr txBox="1"/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FD286DC4-D1F4-C481-69BA-E3581389E5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blipFill>
                <a:blip r:embed="rId13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橢圓 37">
            <a:extLst>
              <a:ext uri="{FF2B5EF4-FFF2-40B4-BE49-F238E27FC236}">
                <a16:creationId xmlns:a16="http://schemas.microsoft.com/office/drawing/2014/main" id="{8DBD8382-55B2-A1DF-0A7E-4908B3B8D2A5}"/>
              </a:ext>
            </a:extLst>
          </p:cNvPr>
          <p:cNvSpPr/>
          <p:nvPr/>
        </p:nvSpPr>
        <p:spPr>
          <a:xfrm>
            <a:off x="2479263" y="32736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9F9F1861-7C2C-3CD7-A5D8-BF28F1DD5F2F}"/>
                  </a:ext>
                </a:extLst>
              </p:cNvPr>
              <p:cNvSpPr txBox="1"/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9F9F1861-7C2C-3CD7-A5D8-BF28F1DD5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blipFill>
                <a:blip r:embed="rId1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EE5D66CE-7995-D535-44DB-0AD88A0ADDE4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4150813" y="2932530"/>
            <a:ext cx="515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94F1C980-FF88-F095-6952-6F51D591CB16}"/>
                  </a:ext>
                </a:extLst>
              </p:cNvPr>
              <p:cNvSpPr txBox="1"/>
              <p:nvPr/>
            </p:nvSpPr>
            <p:spPr>
              <a:xfrm>
                <a:off x="663478" y="5081068"/>
                <a:ext cx="4203069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TW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2,1</m:t>
                        </m:r>
                      </m:sub>
                    </m:sSub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sz="28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94F1C980-FF88-F095-6952-6F51D591C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478" y="5081068"/>
                <a:ext cx="4203069" cy="542136"/>
              </a:xfrm>
              <a:prstGeom prst="rect">
                <a:avLst/>
              </a:prstGeom>
              <a:blipFill>
                <a:blip r:embed="rId15"/>
                <a:stretch>
                  <a:fillRect l="-904" b="-23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4D59558-3748-27FD-98EC-ACD2DDA88C6D}"/>
                  </a:ext>
                </a:extLst>
              </p:cNvPr>
              <p:cNvSpPr txBox="1"/>
              <p:nvPr/>
            </p:nvSpPr>
            <p:spPr>
              <a:xfrm>
                <a:off x="572635" y="4423423"/>
                <a:ext cx="4203068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B4D59558-3748-27FD-98EC-ACD2DDA88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35" y="4423423"/>
                <a:ext cx="4203068" cy="542136"/>
              </a:xfrm>
              <a:prstGeom prst="rect">
                <a:avLst/>
              </a:prstGeom>
              <a:blipFill>
                <a:blip r:embed="rId16"/>
                <a:stretch>
                  <a:fillRect t="-4545" b="-159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922BF9B-F121-19FC-DD61-4D4CD96A97D8}"/>
                  </a:ext>
                </a:extLst>
              </p:cNvPr>
              <p:cNvSpPr txBox="1"/>
              <p:nvPr/>
            </p:nvSpPr>
            <p:spPr>
              <a:xfrm>
                <a:off x="572634" y="5746267"/>
                <a:ext cx="4363259" cy="542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TW" altLang="en-US" sz="2800" dirty="0">
                          <a:solidFill>
                            <a:schemeClr val="tx1"/>
                          </a:solidFill>
                        </a:rPr>
                        <m:t> 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922BF9B-F121-19FC-DD61-4D4CD96A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34" y="5746267"/>
                <a:ext cx="4363259" cy="542136"/>
              </a:xfrm>
              <a:prstGeom prst="rect">
                <a:avLst/>
              </a:prstGeom>
              <a:blipFill>
                <a:blip r:embed="rId17"/>
                <a:stretch>
                  <a:fillRect t="-4545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表格 45">
                <a:extLst>
                  <a:ext uri="{FF2B5EF4-FFF2-40B4-BE49-F238E27FC236}">
                    <a16:creationId xmlns:a16="http://schemas.microsoft.com/office/drawing/2014/main" id="{BE8FB8FD-0E1B-D697-3DE5-63FB73E43F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3428235"/>
                  </p:ext>
                </p:extLst>
              </p:nvPr>
            </p:nvGraphicFramePr>
            <p:xfrm>
              <a:off x="9075299" y="1846037"/>
              <a:ext cx="2437562" cy="30506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ℒ</m:t>
                                    </m:r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1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  <m:r>
                                          <a:rPr lang="zh-TW" altLang="en-US" sz="18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zh-TW" altLang="zh-TW" sz="1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TW" sz="1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num>
                                  <m:den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TW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zh-TW" altLang="en-US" sz="1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TW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1800" b="0" i="1" smtClean="0"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en-US" altLang="zh-TW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en-US" sz="18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18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zh-TW" sz="180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zh-TW" altLang="en-US" sz="180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1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180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7671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表格 45">
                <a:extLst>
                  <a:ext uri="{FF2B5EF4-FFF2-40B4-BE49-F238E27FC236}">
                    <a16:creationId xmlns:a16="http://schemas.microsoft.com/office/drawing/2014/main" id="{BE8FB8FD-0E1B-D697-3DE5-63FB73E43F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3428235"/>
                  </p:ext>
                </p:extLst>
              </p:nvPr>
            </p:nvGraphicFramePr>
            <p:xfrm>
              <a:off x="9075299" y="1846037"/>
              <a:ext cx="2437562" cy="30506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04351">
                      <a:extLst>
                        <a:ext uri="{9D8B030D-6E8A-4147-A177-3AD203B41FA5}">
                          <a16:colId xmlns:a16="http://schemas.microsoft.com/office/drawing/2014/main" val="899093540"/>
                        </a:ext>
                      </a:extLst>
                    </a:gridCol>
                    <a:gridCol w="1533211">
                      <a:extLst>
                        <a:ext uri="{9D8B030D-6E8A-4147-A177-3AD203B41FA5}">
                          <a16:colId xmlns:a16="http://schemas.microsoft.com/office/drawing/2014/main" val="21665455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微分項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值</a:t>
                          </a:r>
                          <a:endParaRPr lang="en-US" altLang="zh-TW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31665104"/>
                      </a:ext>
                    </a:extLst>
                  </a:tr>
                  <a:tr h="659892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389" t="-59615" r="-170833" b="-309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0331" t="-59615" r="-1653" b="-30961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1160352"/>
                      </a:ext>
                    </a:extLst>
                  </a:tr>
                  <a:tr h="68097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389" t="-153704" r="-170833" b="-198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0331" t="-153704" r="-1653" b="-1981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6208773"/>
                      </a:ext>
                    </a:extLst>
                  </a:tr>
                  <a:tr h="658495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389" t="-263462" r="-170833" b="-10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0331" t="-263462" r="-1653" b="-105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73308045"/>
                      </a:ext>
                    </a:extLst>
                  </a:tr>
                  <a:tr h="680403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1389" t="-350000" r="-170833" b="-18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18"/>
                          <a:stretch>
                            <a:fillRect l="-60331" t="-350000" r="-1653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7671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253249B6-6698-7463-83C0-58591DCF6BEB}"/>
              </a:ext>
            </a:extLst>
          </p:cNvPr>
          <p:cNvSpPr/>
          <p:nvPr/>
        </p:nvSpPr>
        <p:spPr>
          <a:xfrm>
            <a:off x="9070488" y="2847687"/>
            <a:ext cx="2437561" cy="717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A601012-6A68-B4F0-6263-07F3906F06C1}"/>
              </a:ext>
            </a:extLst>
          </p:cNvPr>
          <p:cNvSpPr/>
          <p:nvPr/>
        </p:nvSpPr>
        <p:spPr>
          <a:xfrm>
            <a:off x="9065584" y="4190490"/>
            <a:ext cx="2437561" cy="717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08940176-7298-A432-F88F-CC30B616BFED}"/>
              </a:ext>
            </a:extLst>
          </p:cNvPr>
          <p:cNvSpPr/>
          <p:nvPr/>
        </p:nvSpPr>
        <p:spPr>
          <a:xfrm>
            <a:off x="2469534" y="2056237"/>
            <a:ext cx="1227698" cy="619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2366FB1-761E-7F54-8A9C-7E971FF66B1C}"/>
              </a:ext>
            </a:extLst>
          </p:cNvPr>
          <p:cNvSpPr/>
          <p:nvPr/>
        </p:nvSpPr>
        <p:spPr>
          <a:xfrm>
            <a:off x="716342" y="2052451"/>
            <a:ext cx="1394559" cy="619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02F5D3DB-8B9C-28ED-AA31-7E624CA646D0}"/>
              </a:ext>
            </a:extLst>
          </p:cNvPr>
          <p:cNvSpPr txBox="1"/>
          <p:nvPr/>
        </p:nvSpPr>
        <p:spPr>
          <a:xfrm>
            <a:off x="5171132" y="4423423"/>
            <a:ext cx="3393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💡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Forward Pass </a:t>
            </a: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結果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的偏微分等於輸入的值</a:t>
            </a:r>
          </a:p>
        </p:txBody>
      </p:sp>
    </p:spTree>
    <p:extLst>
      <p:ext uri="{BB962C8B-B14F-4D97-AF65-F5344CB8AC3E}">
        <p14:creationId xmlns:p14="http://schemas.microsoft.com/office/powerpoint/2010/main" val="203824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7" grpId="1" animBg="1"/>
      <p:bldP spid="48" grpId="0" animBg="1"/>
      <p:bldP spid="49" grpId="0" animBg="1"/>
      <p:bldP spid="49" grpId="1" animBg="1"/>
      <p:bldP spid="5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還有哪些參數還沒算到 </a:t>
            </a:r>
            <a:r>
              <a:rPr kumimoji="1" lang="en-US" altLang="zh-TW" dirty="0"/>
              <a:t>Gradients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210238DD-6692-CC03-2889-AC140B3E575D}"/>
              </a:ext>
            </a:extLst>
          </p:cNvPr>
          <p:cNvSpPr/>
          <p:nvPr/>
        </p:nvSpPr>
        <p:spPr>
          <a:xfrm>
            <a:off x="1520116" y="187277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3EB8377-4449-C272-966C-82954A60B8D0}"/>
              </a:ext>
            </a:extLst>
          </p:cNvPr>
          <p:cNvSpPr/>
          <p:nvPr/>
        </p:nvSpPr>
        <p:spPr>
          <a:xfrm>
            <a:off x="1520116" y="306509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AAF9086-9AED-682E-4E0A-B122D3AB6661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2091616" y="2158527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DAD09A6-A233-D5B7-E9A8-DDE0472B4AC1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2091616" y="2159914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0E60AB2-C8F9-93EC-B207-93D4A2F740BA}"/>
              </a:ext>
            </a:extLst>
          </p:cNvPr>
          <p:cNvSpPr/>
          <p:nvPr/>
        </p:nvSpPr>
        <p:spPr>
          <a:xfrm>
            <a:off x="3268906" y="187416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86FCD26-89D5-5358-5335-EAA75EB90410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>
            <a:off x="2091616" y="2158527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F821058-1C79-CC75-0428-13D1EEEEC9B3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2091616" y="3350843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6E7890B1-4BFF-ECBC-F6EE-B63BB3E8990D}"/>
              </a:ext>
            </a:extLst>
          </p:cNvPr>
          <p:cNvSpPr/>
          <p:nvPr/>
        </p:nvSpPr>
        <p:spPr>
          <a:xfrm>
            <a:off x="4344850" y="244566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7596DF7-48EA-8A29-37BB-0F4617DC9B38}"/>
              </a:ext>
            </a:extLst>
          </p:cNvPr>
          <p:cNvCxnSpPr>
            <a:cxnSpLocks/>
            <a:stCxn id="9" idx="6"/>
            <a:endCxn id="12" idx="2"/>
          </p:cNvCxnSpPr>
          <p:nvPr/>
        </p:nvCxnSpPr>
        <p:spPr>
          <a:xfrm>
            <a:off x="3840406" y="2159914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099B1D7-58D2-30D8-7698-5DE5647A684A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3840406" y="2731414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74CE872C-0970-5E8F-8E3F-F8E3B5FB5047}"/>
                  </a:ext>
                </a:extLst>
              </p:cNvPr>
              <p:cNvSpPr txBox="1"/>
              <p:nvPr/>
            </p:nvSpPr>
            <p:spPr>
              <a:xfrm>
                <a:off x="1625831" y="192316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74CE872C-0970-5E8F-8E3F-F8E3B5FB5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5831" y="1923167"/>
                <a:ext cx="322139" cy="400110"/>
              </a:xfrm>
              <a:prstGeom prst="rect">
                <a:avLst/>
              </a:prstGeom>
              <a:blipFill>
                <a:blip r:embed="rId2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97E2F91-4EEF-5F1B-64CB-D30053F4EFE0}"/>
                  </a:ext>
                </a:extLst>
              </p:cNvPr>
              <p:cNvSpPr txBox="1"/>
              <p:nvPr/>
            </p:nvSpPr>
            <p:spPr>
              <a:xfrm>
                <a:off x="1602048" y="3128161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97E2F91-4EEF-5F1B-64CB-D30053F4E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048" y="3128161"/>
                <a:ext cx="44485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CE6D8B7-824F-7EF3-4B09-AF94FBE33031}"/>
                  </a:ext>
                </a:extLst>
              </p:cNvPr>
              <p:cNvSpPr txBox="1"/>
              <p:nvPr/>
            </p:nvSpPr>
            <p:spPr>
              <a:xfrm>
                <a:off x="2284876" y="1742653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CE6D8B7-824F-7EF3-4B09-AF94FBE33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4876" y="1742653"/>
                <a:ext cx="779339" cy="4135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4FD9F79-1625-2556-DA40-C7E577A53A59}"/>
                  </a:ext>
                </a:extLst>
              </p:cNvPr>
              <p:cNvSpPr txBox="1"/>
              <p:nvPr/>
            </p:nvSpPr>
            <p:spPr>
              <a:xfrm>
                <a:off x="1845161" y="2293889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44FD9F79-1625-2556-DA40-C7E577A53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161" y="2293889"/>
                <a:ext cx="526489" cy="413511"/>
              </a:xfrm>
              <a:prstGeom prst="rect">
                <a:avLst/>
              </a:prstGeom>
              <a:blipFill>
                <a:blip r:embed="rId5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B326F73-FB33-04DC-8ED2-46DAB06E4565}"/>
                  </a:ext>
                </a:extLst>
              </p:cNvPr>
              <p:cNvSpPr txBox="1"/>
              <p:nvPr/>
            </p:nvSpPr>
            <p:spPr>
              <a:xfrm>
                <a:off x="2326935" y="3310957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B326F73-FB33-04DC-8ED2-46DAB06E4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935" y="3310957"/>
                <a:ext cx="711521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EFD3962-FBF4-2DC5-C84F-E6CDB127BD2F}"/>
                  </a:ext>
                </a:extLst>
              </p:cNvPr>
              <p:cNvSpPr txBox="1"/>
              <p:nvPr/>
            </p:nvSpPr>
            <p:spPr>
              <a:xfrm>
                <a:off x="1845963" y="268738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EFD3962-FBF4-2DC5-C84F-E6CDB127BD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963" y="2687388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EE078B0-03B9-C91B-B6B3-6854AC89BA33}"/>
                  </a:ext>
                </a:extLst>
              </p:cNvPr>
              <p:cNvSpPr txBox="1"/>
              <p:nvPr/>
            </p:nvSpPr>
            <p:spPr>
              <a:xfrm>
                <a:off x="3325923" y="1949408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EE078B0-03B9-C91B-B6B3-6854AC89B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5923" y="1949408"/>
                <a:ext cx="51587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61BA844-3C5E-4634-A683-99EF2F7B5566}"/>
                  </a:ext>
                </a:extLst>
              </p:cNvPr>
              <p:cNvSpPr txBox="1"/>
              <p:nvPr/>
            </p:nvSpPr>
            <p:spPr>
              <a:xfrm>
                <a:off x="4378378" y="2537346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61BA844-3C5E-4634-A683-99EF2F7B5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378" y="2537346"/>
                <a:ext cx="504444" cy="400110"/>
              </a:xfrm>
              <a:prstGeom prst="rect">
                <a:avLst/>
              </a:prstGeom>
              <a:blipFill>
                <a:blip r:embed="rId9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5CE7E1DC-5420-C91A-4F6F-F277C6738C57}"/>
                  </a:ext>
                </a:extLst>
              </p:cNvPr>
              <p:cNvSpPr txBox="1"/>
              <p:nvPr/>
            </p:nvSpPr>
            <p:spPr>
              <a:xfrm>
                <a:off x="3302434" y="3140112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5CE7E1DC-5420-C91A-4F6F-F277C6738C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2434" y="3140112"/>
                <a:ext cx="50444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C2F14FAA-6F17-F839-42F9-1657ACC4A716}"/>
                  </a:ext>
                </a:extLst>
              </p:cNvPr>
              <p:cNvSpPr txBox="1"/>
              <p:nvPr/>
            </p:nvSpPr>
            <p:spPr>
              <a:xfrm>
                <a:off x="3953873" y="1961765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C2F14FAA-6F17-F839-42F9-1657ACC4A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3873" y="1961765"/>
                <a:ext cx="526489" cy="413511"/>
              </a:xfrm>
              <a:prstGeom prst="rect">
                <a:avLst/>
              </a:prstGeom>
              <a:blipFill>
                <a:blip r:embed="rId11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DB03394-087A-D663-CFEC-59D91FF12C99}"/>
                  </a:ext>
                </a:extLst>
              </p:cNvPr>
              <p:cNvSpPr txBox="1"/>
              <p:nvPr/>
            </p:nvSpPr>
            <p:spPr>
              <a:xfrm>
                <a:off x="3949063" y="305964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DB03394-087A-D663-CFEC-59D91FF12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063" y="3059647"/>
                <a:ext cx="526489" cy="413511"/>
              </a:xfrm>
              <a:prstGeom prst="rect">
                <a:avLst/>
              </a:prstGeom>
              <a:blipFill>
                <a:blip r:embed="rId12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橢圓 25">
            <a:extLst>
              <a:ext uri="{FF2B5EF4-FFF2-40B4-BE49-F238E27FC236}">
                <a16:creationId xmlns:a16="http://schemas.microsoft.com/office/drawing/2014/main" id="{6DB36310-4431-54A4-D6E8-27A8B792D701}"/>
              </a:ext>
            </a:extLst>
          </p:cNvPr>
          <p:cNvSpPr/>
          <p:nvPr/>
        </p:nvSpPr>
        <p:spPr>
          <a:xfrm>
            <a:off x="3257476" y="305964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5FDBAA4C-5FB1-7730-AB7F-0C798A89B811}"/>
                  </a:ext>
                </a:extLst>
              </p:cNvPr>
              <p:cNvSpPr txBox="1"/>
              <p:nvPr/>
            </p:nvSpPr>
            <p:spPr>
              <a:xfrm>
                <a:off x="1115399" y="3966423"/>
                <a:ext cx="3360153" cy="2796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000"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p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</m:d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zh-TW" altLang="en-US" sz="2000"/>
                                  <m:t> 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f>
                                      <m:fPr>
                                        <m:ctrlPr>
                                          <a:rPr lang="zh-TW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000">
                                            <a:latin typeface="Cambria Math" panose="02040503050406030204" pitchFamily="18" charset="0"/>
                                          </a:rPr>
                                          <m:t>ℒ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1,1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f>
                                      <m:fPr>
                                        <m:ctrlPr>
                                          <a:rPr lang="zh-TW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000">
                                            <a:latin typeface="Cambria Math" panose="02040503050406030204" pitchFamily="18" charset="0"/>
                                          </a:rPr>
                                          <m:t>ℒ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1,2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  <m:e>
                                    <m:r>
                                      <a:rPr lang="en-US" altLang="zh-TW" sz="200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altLang="zh-TW" sz="200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f>
                                      <m:fPr>
                                        <m:ctrlPr>
                                          <a:rPr lang="zh-TW" alt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zh-TW" altLang="en-US" sz="2000">
                                            <a:latin typeface="Cambria Math" panose="02040503050406030204" pitchFamily="18" charset="0"/>
                                          </a:rPr>
                                          <m:t>ℒ</m:t>
                                        </m:r>
                                      </m:num>
                                      <m:den>
                                        <m:r>
                                          <a:rPr lang="en-US" altLang="zh-TW" sz="2000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000" i="1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TW" sz="2000" b="1" i="0" smtClean="0"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US" altLang="zh-TW" sz="2000" b="1" i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1" i="0" smtClean="0">
                              <a:latin typeface="Cambria Math" panose="02040503050406030204" pitchFamily="18" charset="0"/>
                            </a:rPr>
                            <m:t>𝐛</m:t>
                          </m:r>
                        </m:sub>
                      </m:sSub>
                      <m:r>
                        <a:rPr lang="zh-TW" altLang="en-US" sz="2000">
                          <a:latin typeface="Cambria Math" panose="02040503050406030204" pitchFamily="18" charset="0"/>
                        </a:rPr>
                        <m:t>ℒ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5FDBAA4C-5FB1-7730-AB7F-0C798A89B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399" y="3966423"/>
                <a:ext cx="3360153" cy="2796663"/>
              </a:xfrm>
              <a:prstGeom prst="rect">
                <a:avLst/>
              </a:prstGeom>
              <a:blipFill>
                <a:blip r:embed="rId13"/>
                <a:stretch>
                  <a:fillRect t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>
            <a:extLst>
              <a:ext uri="{FF2B5EF4-FFF2-40B4-BE49-F238E27FC236}">
                <a16:creationId xmlns:a16="http://schemas.microsoft.com/office/drawing/2014/main" id="{D2D696D1-43D8-4CE6-C6A2-4B30EFDD4958}"/>
              </a:ext>
            </a:extLst>
          </p:cNvPr>
          <p:cNvSpPr/>
          <p:nvPr/>
        </p:nvSpPr>
        <p:spPr>
          <a:xfrm>
            <a:off x="1723077" y="2373667"/>
            <a:ext cx="867781" cy="34310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C3DF818C-E1F3-2194-A5BC-E1321F694283}"/>
              </a:ext>
            </a:extLst>
          </p:cNvPr>
          <p:cNvSpPr/>
          <p:nvPr/>
        </p:nvSpPr>
        <p:spPr>
          <a:xfrm>
            <a:off x="2265920" y="3313735"/>
            <a:ext cx="867781" cy="5137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C9FBD7D4-A3A6-33BC-F269-0E87E646D321}"/>
              </a:ext>
            </a:extLst>
          </p:cNvPr>
          <p:cNvSpPr/>
          <p:nvPr/>
        </p:nvSpPr>
        <p:spPr>
          <a:xfrm>
            <a:off x="1717769" y="2741674"/>
            <a:ext cx="867781" cy="343109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8FAD7A6F-BE52-D962-42D4-8E65DC46F66F}"/>
              </a:ext>
            </a:extLst>
          </p:cNvPr>
          <p:cNvSpPr txBox="1"/>
          <p:nvPr/>
        </p:nvSpPr>
        <p:spPr>
          <a:xfrm>
            <a:off x="5171132" y="4423423"/>
            <a:ext cx="4994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剩下的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w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和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b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的算法其實大同小異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867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3256508-A740-15C6-E768-81E91FBFB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如果有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ReLU</a:t>
            </a:r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81E338-6F60-2AF0-295B-F6D27BC5E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FAA6EBB1-5260-7885-2170-FC242B405979}"/>
              </a:ext>
            </a:extLst>
          </p:cNvPr>
          <p:cNvSpPr/>
          <p:nvPr/>
        </p:nvSpPr>
        <p:spPr>
          <a:xfrm>
            <a:off x="741903" y="20867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6EC8C37B-D07D-103D-73CF-C76164EE2842}"/>
              </a:ext>
            </a:extLst>
          </p:cNvPr>
          <p:cNvSpPr/>
          <p:nvPr/>
        </p:nvSpPr>
        <p:spPr>
          <a:xfrm>
            <a:off x="741903" y="327910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E848919-6DCD-F1C9-2521-E50E5ABB5010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313403" y="2372536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E80C3287-994D-6201-C10D-56CC1E1CE8A5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1313403" y="237392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D16B566C-B2B6-9A5F-5C97-2610EFFC7EF9}"/>
              </a:ext>
            </a:extLst>
          </p:cNvPr>
          <p:cNvSpPr/>
          <p:nvPr/>
        </p:nvSpPr>
        <p:spPr>
          <a:xfrm>
            <a:off x="2490693" y="20881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BC6F69F1-8EE8-B751-C0A3-C884F74C3650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313403" y="237253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82D91040-15F8-7321-8468-AC806FD3B30E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313403" y="3564852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2A89CF38-2FA6-1821-52BC-C155DEF7E0C4}"/>
              </a:ext>
            </a:extLst>
          </p:cNvPr>
          <p:cNvSpPr/>
          <p:nvPr/>
        </p:nvSpPr>
        <p:spPr>
          <a:xfrm>
            <a:off x="3566637" y="26596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8DBEC03D-65D6-E355-E2C7-C79BDBF2C646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>
            <a:off x="3062193" y="237392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476CAB7-8F51-5ADE-9FA5-7CCF3DEF2A12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3062193" y="2945423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AAABA00-ED53-A035-7FB7-BC6DEEFC2C3B}"/>
                  </a:ext>
                </a:extLst>
              </p:cNvPr>
              <p:cNvSpPr txBox="1"/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AAABA00-ED53-A035-7FB7-BC6DEEFC2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618" y="2137176"/>
                <a:ext cx="322139" cy="400110"/>
              </a:xfrm>
              <a:prstGeom prst="rect">
                <a:avLst/>
              </a:prstGeom>
              <a:blipFill>
                <a:blip r:embed="rId2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A558655-B00D-76EA-773F-E0A14D77735F}"/>
                  </a:ext>
                </a:extLst>
              </p:cNvPr>
              <p:cNvSpPr txBox="1"/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A558655-B00D-76EA-773F-E0A14D777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835" y="3342170"/>
                <a:ext cx="44485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5B37F22-3860-360C-C13D-55628C2B5DBB}"/>
                  </a:ext>
                </a:extLst>
              </p:cNvPr>
              <p:cNvSpPr txBox="1"/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E5B37F22-3860-360C-C13D-55628C2B5D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663" y="1956662"/>
                <a:ext cx="779339" cy="4135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CB2863D1-064F-E87B-D069-F3CB2EC5904B}"/>
                  </a:ext>
                </a:extLst>
              </p:cNvPr>
              <p:cNvSpPr txBox="1"/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CB2863D1-064F-E87B-D069-F3CB2EC59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48" y="2507898"/>
                <a:ext cx="526489" cy="413511"/>
              </a:xfrm>
              <a:prstGeom prst="rect">
                <a:avLst/>
              </a:prstGeom>
              <a:blipFill>
                <a:blip r:embed="rId5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FC84CBA-E394-E9D5-0166-2D102E8D0830}"/>
                  </a:ext>
                </a:extLst>
              </p:cNvPr>
              <p:cNvSpPr txBox="1"/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8FC84CBA-E394-E9D5-0166-2D102E8D0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722" y="3524966"/>
                <a:ext cx="711521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DC0A5F13-2528-A79D-6583-EE0D05460FE9}"/>
                  </a:ext>
                </a:extLst>
              </p:cNvPr>
              <p:cNvSpPr txBox="1"/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DC0A5F13-2528-A79D-6583-EE0D05460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750" y="2901397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9A8B058-4C62-6771-90FB-4A35520DEBEA}"/>
                  </a:ext>
                </a:extLst>
              </p:cNvPr>
              <p:cNvSpPr txBox="1"/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69A8B058-4C62-6771-90FB-4A35520DE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710" y="2163417"/>
                <a:ext cx="51587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192D51F-E232-E2ED-BBFB-807866D445A0}"/>
                  </a:ext>
                </a:extLst>
              </p:cNvPr>
              <p:cNvSpPr txBox="1"/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192D51F-E232-E2ED-BBFB-807866D44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221" y="3354121"/>
                <a:ext cx="50444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3872B15E-5DDF-3257-6B91-03A3EA1B94BD}"/>
                  </a:ext>
                </a:extLst>
              </p:cNvPr>
              <p:cNvSpPr txBox="1"/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3872B15E-5DDF-3257-6B91-03A3EA1B9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5660" y="2175774"/>
                <a:ext cx="526489" cy="413511"/>
              </a:xfrm>
              <a:prstGeom prst="rect">
                <a:avLst/>
              </a:prstGeom>
              <a:blipFill>
                <a:blip r:embed="rId10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354C214B-61CB-3637-6FBB-2849FFDA6513}"/>
                  </a:ext>
                </a:extLst>
              </p:cNvPr>
              <p:cNvSpPr txBox="1"/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354C214B-61CB-3637-6FBB-2849FFDA65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850" y="3273656"/>
                <a:ext cx="526489" cy="413511"/>
              </a:xfrm>
              <a:prstGeom prst="rect">
                <a:avLst/>
              </a:prstGeom>
              <a:blipFill>
                <a:blip r:embed="rId11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橢圓 25">
            <a:extLst>
              <a:ext uri="{FF2B5EF4-FFF2-40B4-BE49-F238E27FC236}">
                <a16:creationId xmlns:a16="http://schemas.microsoft.com/office/drawing/2014/main" id="{C7E0EE4C-7249-A315-0661-2EB0A25A963C}"/>
              </a:ext>
            </a:extLst>
          </p:cNvPr>
          <p:cNvSpPr/>
          <p:nvPr/>
        </p:nvSpPr>
        <p:spPr>
          <a:xfrm>
            <a:off x="2479263" y="32736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F0364A3D-AA49-8D8F-5E50-90CB747A53C6}"/>
              </a:ext>
            </a:extLst>
          </p:cNvPr>
          <p:cNvGrpSpPr/>
          <p:nvPr/>
        </p:nvGrpSpPr>
        <p:grpSpPr>
          <a:xfrm>
            <a:off x="5131546" y="1691117"/>
            <a:ext cx="6196238" cy="1017394"/>
            <a:chOff x="5131546" y="1691117"/>
            <a:chExt cx="6196238" cy="1017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1AFBC30F-D2FD-540B-640C-395321E3EE6E}"/>
                    </a:ext>
                  </a:extLst>
                </p:cNvPr>
                <p:cNvSpPr txBox="1"/>
                <p:nvPr/>
              </p:nvSpPr>
              <p:spPr>
                <a:xfrm>
                  <a:off x="5131546" y="1691117"/>
                  <a:ext cx="3398540" cy="10173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TW" alt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字方塊 4">
                  <a:extLst>
                    <a:ext uri="{FF2B5EF4-FFF2-40B4-BE49-F238E27FC236}">
                      <a16:creationId xmlns:a16="http://schemas.microsoft.com/office/drawing/2014/main" id="{1AFBC30F-D2FD-540B-640C-395321E3EE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1546" y="1691117"/>
                  <a:ext cx="3398540" cy="101739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48C9D6CA-FF3B-63B4-9FE4-4761E37F3FBE}"/>
                    </a:ext>
                  </a:extLst>
                </p:cNvPr>
                <p:cNvSpPr txBox="1"/>
                <p:nvPr/>
              </p:nvSpPr>
              <p:spPr>
                <a:xfrm>
                  <a:off x="8218286" y="1691117"/>
                  <a:ext cx="3109498" cy="10173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den>
                        </m:f>
                      </m:oMath>
                    </m:oMathPara>
                  </a14:m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48C9D6CA-FF3B-63B4-9FE4-4761E37F3F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286" y="1691117"/>
                  <a:ext cx="3109498" cy="1017394"/>
                </a:xfrm>
                <a:prstGeom prst="rect">
                  <a:avLst/>
                </a:prstGeom>
                <a:blipFill>
                  <a:blip r:embed="rId13"/>
                  <a:stretch>
                    <a:fillRect t="-4878" b="-365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09F4563A-3D07-5110-8D33-D12DD2BCD43A}"/>
                  </a:ext>
                </a:extLst>
              </p:cNvPr>
              <p:cNvSpPr txBox="1"/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09F4563A-3D07-5110-8D33-D12DD2BCD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6688" y="2732475"/>
                <a:ext cx="504444" cy="400110"/>
              </a:xfrm>
              <a:prstGeom prst="rect">
                <a:avLst/>
              </a:prstGeom>
              <a:blipFill>
                <a:blip r:embed="rId1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B5CBE620-69F9-424C-398A-DA346EFD5382}"/>
              </a:ext>
            </a:extLst>
          </p:cNvPr>
          <p:cNvCxnSpPr>
            <a:cxnSpLocks/>
            <a:stCxn id="29" idx="1"/>
          </p:cNvCxnSpPr>
          <p:nvPr/>
        </p:nvCxnSpPr>
        <p:spPr>
          <a:xfrm flipH="1">
            <a:off x="4150813" y="2932530"/>
            <a:ext cx="5158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10C9F60-9CF7-6C04-BF8B-80EE809F7D92}"/>
                  </a:ext>
                </a:extLst>
              </p:cNvPr>
              <p:cNvSpPr txBox="1"/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210C9F60-9CF7-6C04-BF8B-80EE809F7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0165" y="2751355"/>
                <a:ext cx="504444" cy="400110"/>
              </a:xfrm>
              <a:prstGeom prst="rect">
                <a:avLst/>
              </a:prstGeom>
              <a:blipFill>
                <a:blip r:embed="rId15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橢圓 31">
            <a:extLst>
              <a:ext uri="{FF2B5EF4-FFF2-40B4-BE49-F238E27FC236}">
                <a16:creationId xmlns:a16="http://schemas.microsoft.com/office/drawing/2014/main" id="{CC7CEA97-04C7-27DD-88C9-1C01D39EEA73}"/>
              </a:ext>
            </a:extLst>
          </p:cNvPr>
          <p:cNvSpPr/>
          <p:nvPr/>
        </p:nvSpPr>
        <p:spPr>
          <a:xfrm>
            <a:off x="1457049" y="1936561"/>
            <a:ext cx="867781" cy="51378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3CCF50D-2250-B638-85C0-730BF6F5C8FF}"/>
              </a:ext>
            </a:extLst>
          </p:cNvPr>
          <p:cNvSpPr/>
          <p:nvPr/>
        </p:nvSpPr>
        <p:spPr>
          <a:xfrm>
            <a:off x="2418965" y="2019527"/>
            <a:ext cx="711521" cy="192158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3C337929-654B-AE17-A1CC-731DAF8FD000}"/>
                  </a:ext>
                </a:extLst>
              </p:cNvPr>
              <p:cNvSpPr txBox="1"/>
              <p:nvPr/>
            </p:nvSpPr>
            <p:spPr>
              <a:xfrm>
                <a:off x="2533448" y="2428767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TW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3C337929-654B-AE17-A1CC-731DAF8FD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3448" y="2428767"/>
                <a:ext cx="50444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4003428E-9299-B415-E5DC-11BA7F399915}"/>
                  </a:ext>
                </a:extLst>
              </p:cNvPr>
              <p:cNvSpPr txBox="1"/>
              <p:nvPr/>
            </p:nvSpPr>
            <p:spPr>
              <a:xfrm>
                <a:off x="2502123" y="360964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TW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4003428E-9299-B415-E5DC-11BA7F399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123" y="3609645"/>
                <a:ext cx="504444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群組 47">
            <a:extLst>
              <a:ext uri="{FF2B5EF4-FFF2-40B4-BE49-F238E27FC236}">
                <a16:creationId xmlns:a16="http://schemas.microsoft.com/office/drawing/2014/main" id="{63DE0819-0761-9B93-CDEA-22B5DA3AA77D}"/>
              </a:ext>
            </a:extLst>
          </p:cNvPr>
          <p:cNvGrpSpPr/>
          <p:nvPr/>
        </p:nvGrpSpPr>
        <p:grpSpPr>
          <a:xfrm>
            <a:off x="5131546" y="2843830"/>
            <a:ext cx="6196238" cy="1017394"/>
            <a:chOff x="5131546" y="2843830"/>
            <a:chExt cx="6196238" cy="1017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DAC5A962-B359-6A23-FDC5-504BCB5A1340}"/>
                    </a:ext>
                  </a:extLst>
                </p:cNvPr>
                <p:cNvSpPr txBox="1"/>
                <p:nvPr/>
              </p:nvSpPr>
              <p:spPr>
                <a:xfrm>
                  <a:off x="5131546" y="2843830"/>
                  <a:ext cx="3398540" cy="10173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TW" alt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DAC5A962-B359-6A23-FDC5-504BCB5A13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1546" y="2843830"/>
                  <a:ext cx="3398540" cy="101739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A7FF9EEA-8E98-4E9A-3915-D23511EA0FC1}"/>
                    </a:ext>
                  </a:extLst>
                </p:cNvPr>
                <p:cNvSpPr txBox="1"/>
                <p:nvPr/>
              </p:nvSpPr>
              <p:spPr>
                <a:xfrm>
                  <a:off x="8218286" y="2843830"/>
                  <a:ext cx="3109498" cy="10173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den>
                        </m:f>
                      </m:oMath>
                    </m:oMathPara>
                  </a14:m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A7FF9EEA-8E98-4E9A-3915-D23511EA0F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286" y="2843830"/>
                  <a:ext cx="3109498" cy="1017394"/>
                </a:xfrm>
                <a:prstGeom prst="rect">
                  <a:avLst/>
                </a:prstGeom>
                <a:blipFill>
                  <a:blip r:embed="rId19"/>
                  <a:stretch>
                    <a:fillRect t="-7500" b="-5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E526A118-FBAC-0C58-E066-4DD00FA00785}"/>
              </a:ext>
            </a:extLst>
          </p:cNvPr>
          <p:cNvGrpSpPr/>
          <p:nvPr/>
        </p:nvGrpSpPr>
        <p:grpSpPr>
          <a:xfrm>
            <a:off x="5131546" y="4051482"/>
            <a:ext cx="6196238" cy="1017394"/>
            <a:chOff x="5131546" y="4051482"/>
            <a:chExt cx="6196238" cy="1017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DD2D8AC2-D0A3-C387-19B9-FD0E16B1D5C5}"/>
                    </a:ext>
                  </a:extLst>
                </p:cNvPr>
                <p:cNvSpPr txBox="1"/>
                <p:nvPr/>
              </p:nvSpPr>
              <p:spPr>
                <a:xfrm>
                  <a:off x="5131546" y="4051482"/>
                  <a:ext cx="3398540" cy="10173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TW" alt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DD2D8AC2-D0A3-C387-19B9-FD0E16B1D5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1546" y="4051482"/>
                  <a:ext cx="3398540" cy="101739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A3151670-81C2-446D-1E1D-144355003B36}"/>
                    </a:ext>
                  </a:extLst>
                </p:cNvPr>
                <p:cNvSpPr txBox="1"/>
                <p:nvPr/>
              </p:nvSpPr>
              <p:spPr>
                <a:xfrm>
                  <a:off x="8218286" y="4051482"/>
                  <a:ext cx="3109498" cy="10173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den>
                        </m:f>
                      </m:oMath>
                    </m:oMathPara>
                  </a14:m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A3151670-81C2-446D-1E1D-144355003B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286" y="4051482"/>
                  <a:ext cx="3109498" cy="1017394"/>
                </a:xfrm>
                <a:prstGeom prst="rect">
                  <a:avLst/>
                </a:prstGeom>
                <a:blipFill>
                  <a:blip r:embed="rId21"/>
                  <a:stretch>
                    <a:fillRect t="-6173" b="-370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9CD57060-451D-D7AC-D6D0-308C893D8FCD}"/>
              </a:ext>
            </a:extLst>
          </p:cNvPr>
          <p:cNvGrpSpPr/>
          <p:nvPr/>
        </p:nvGrpSpPr>
        <p:grpSpPr>
          <a:xfrm>
            <a:off x="5131546" y="5204195"/>
            <a:ext cx="6196238" cy="1017394"/>
            <a:chOff x="5131546" y="5204195"/>
            <a:chExt cx="6196238" cy="10173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9BE30B04-5A1D-BCDD-0DD7-C9971905D5E1}"/>
                    </a:ext>
                  </a:extLst>
                </p:cNvPr>
                <p:cNvSpPr txBox="1"/>
                <p:nvPr/>
              </p:nvSpPr>
              <p:spPr>
                <a:xfrm>
                  <a:off x="5131546" y="5204195"/>
                  <a:ext cx="3398540" cy="10173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zh-TW" alt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zh-TW" altLang="en-US" sz="2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文字方塊 39">
                  <a:extLst>
                    <a:ext uri="{FF2B5EF4-FFF2-40B4-BE49-F238E27FC236}">
                      <a16:creationId xmlns:a16="http://schemas.microsoft.com/office/drawing/2014/main" id="{9BE30B04-5A1D-BCDD-0DD7-C9971905D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1546" y="5204195"/>
                  <a:ext cx="3398540" cy="101739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7609C67D-1BCA-2D18-A8F0-E59025188BCB}"/>
                    </a:ext>
                  </a:extLst>
                </p:cNvPr>
                <p:cNvSpPr txBox="1"/>
                <p:nvPr/>
              </p:nvSpPr>
              <p:spPr>
                <a:xfrm>
                  <a:off x="8218286" y="5204195"/>
                  <a:ext cx="3109498" cy="10173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zh-TW" altLang="en-US" sz="280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zh-TW" alt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altLang="zh-TW" sz="2800" b="0" i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en-US" altLang="zh-TW" sz="2800">
                            <a:latin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zh-TW" alt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ℒ</m:t>
                            </m:r>
                          </m:num>
                          <m:den>
                            <m:r>
                              <a:rPr lang="zh-TW" altLang="en-US" sz="280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zh-TW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den>
                        </m:f>
                      </m:oMath>
                    </m:oMathPara>
                  </a14:m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字方塊 40">
                  <a:extLst>
                    <a:ext uri="{FF2B5EF4-FFF2-40B4-BE49-F238E27FC236}">
                      <a16:creationId xmlns:a16="http://schemas.microsoft.com/office/drawing/2014/main" id="{7609C67D-1BCA-2D18-A8F0-E59025188B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8286" y="5204195"/>
                  <a:ext cx="3109498" cy="1017394"/>
                </a:xfrm>
                <a:prstGeom prst="rect">
                  <a:avLst/>
                </a:prstGeom>
                <a:blipFill>
                  <a:blip r:embed="rId23"/>
                  <a:stretch>
                    <a:fillRect t="-4878" b="-243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106115B-89F8-C821-D7AE-E3124997F5BC}"/>
              </a:ext>
            </a:extLst>
          </p:cNvPr>
          <p:cNvSpPr txBox="1"/>
          <p:nvPr/>
        </p:nvSpPr>
        <p:spPr>
          <a:xfrm>
            <a:off x="2388544" y="1648241"/>
            <a:ext cx="794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 err="1">
                <a:solidFill>
                  <a:srgbClr val="7030A0"/>
                </a:solidFill>
              </a:rPr>
              <a:t>ReLU</a:t>
            </a:r>
            <a:endParaRPr kumimoji="1" lang="zh-TW" altLang="en-US" b="1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707867E6-CC5A-81BA-44A3-3BFDD8B08064}"/>
                  </a:ext>
                </a:extLst>
              </p:cNvPr>
              <p:cNvSpPr txBox="1"/>
              <p:nvPr/>
            </p:nvSpPr>
            <p:spPr>
              <a:xfrm>
                <a:off x="7131468" y="1538090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TW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707867E6-CC5A-81BA-44A3-3BFDD8B08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468" y="1538090"/>
                <a:ext cx="504444" cy="4001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DA6D01D9-1451-D6F8-0A6A-3F2EFD3D21EC}"/>
                  </a:ext>
                </a:extLst>
              </p:cNvPr>
              <p:cNvSpPr txBox="1"/>
              <p:nvPr/>
            </p:nvSpPr>
            <p:spPr>
              <a:xfrm>
                <a:off x="7131468" y="3936256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TW" alt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DA6D01D9-1451-D6F8-0A6A-3F2EFD3D2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468" y="3936256"/>
                <a:ext cx="504444" cy="4001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2">
            <a:extLst>
              <a:ext uri="{FF2B5EF4-FFF2-40B4-BE49-F238E27FC236}">
                <a16:creationId xmlns:a16="http://schemas.microsoft.com/office/drawing/2014/main" id="{062F99AB-2313-987D-F75C-C58560EA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437" y="4414712"/>
            <a:ext cx="2282268" cy="174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>
            <a:extLst>
              <a:ext uri="{FF2B5EF4-FFF2-40B4-BE49-F238E27FC236}">
                <a16:creationId xmlns:a16="http://schemas.microsoft.com/office/drawing/2014/main" id="{316C1322-2CA1-0DB9-5225-72B90DB95E51}"/>
              </a:ext>
            </a:extLst>
          </p:cNvPr>
          <p:cNvSpPr txBox="1"/>
          <p:nvPr/>
        </p:nvSpPr>
        <p:spPr>
          <a:xfrm>
            <a:off x="647663" y="6221589"/>
            <a:ext cx="4315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Figure source: https://</a:t>
            </a:r>
            <a:r>
              <a:rPr kumimoji="1" lang="en-US" altLang="zh-TW" sz="1200" dirty="0" err="1"/>
              <a:t>paperswithcode.com</a:t>
            </a:r>
            <a:r>
              <a:rPr kumimoji="1" lang="en-US" altLang="zh-TW" sz="1200" dirty="0"/>
              <a:t>/method/</a:t>
            </a:r>
            <a:r>
              <a:rPr kumimoji="1" lang="en-US" altLang="zh-TW" sz="1200" dirty="0" err="1"/>
              <a:t>relu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8226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ED4D7-7776-8215-ABDF-6DA0B986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Gradient Descent</a:t>
            </a:r>
            <a:r>
              <a:rPr kumimoji="1" lang="zh-TW" altLang="en-US" dirty="0"/>
              <a:t> </a:t>
            </a:r>
            <a:r>
              <a:rPr kumimoji="1" lang="en-US" altLang="zh-TW" dirty="0"/>
              <a:t>vs. Back-propagation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0651C-278D-8B4C-162A-0E998006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165BB98-182B-6C9B-FE91-105ED7CDEDAE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726265"/>
          <a:ext cx="8128000" cy="2531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58956748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115774380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334069360"/>
                    </a:ext>
                  </a:extLst>
                </a:gridCol>
              </a:tblGrid>
              <a:tr h="843845">
                <a:tc>
                  <a:txBody>
                    <a:bodyPr/>
                    <a:lstStyle/>
                    <a:p>
                      <a:endParaRPr lang="zh-TW" altLang="en-US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Gradient Descent 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Back-propagation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848534"/>
                  </a:ext>
                </a:extLst>
              </a:tr>
              <a:tr h="843845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根據梯度更新權重值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(weights)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計算神經網路中的梯度，以供梯度下降使用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285441"/>
                  </a:ext>
                </a:extLst>
              </a:tr>
              <a:tr h="843845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最終目標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透過梯度找出 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function 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最佳解 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最小化目標函數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)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計算梯度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，以便使用梯度下降找到最佳解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705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6902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015C3-F075-4227-F2B5-09B129FC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Summary for Backpropagation (BP)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E89AA3-210C-6778-17FA-B665395F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A508950-B8FD-1CEC-4FA7-64EACD595B16}"/>
              </a:ext>
            </a:extLst>
          </p:cNvPr>
          <p:cNvSpPr txBox="1"/>
          <p:nvPr/>
        </p:nvSpPr>
        <p:spPr>
          <a:xfrm>
            <a:off x="653143" y="1974456"/>
            <a:ext cx="5611826" cy="2569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ea typeface="Microsoft JhengHei" panose="020B0604030504040204" pitchFamily="34" charset="-120"/>
              </a:rPr>
              <a:t>BP</a:t>
            </a:r>
            <a:r>
              <a:rPr lang="zh-TW" altLang="en-US" sz="2200" dirty="0">
                <a:ea typeface="Microsoft JhengHei" panose="020B0604030504040204" pitchFamily="34" charset="-120"/>
              </a:rPr>
              <a:t>利用</a:t>
            </a:r>
            <a:r>
              <a:rPr lang="en-US" altLang="zh-TW" sz="2200" dirty="0">
                <a:ea typeface="Microsoft JhengHei" panose="020B0604030504040204" pitchFamily="34" charset="-120"/>
              </a:rPr>
              <a:t>Chain rule</a:t>
            </a:r>
            <a:r>
              <a:rPr lang="zh-TW" altLang="en-US" sz="2200" dirty="0">
                <a:ea typeface="Microsoft JhengHei" panose="020B0604030504040204" pitchFamily="34" charset="-120"/>
              </a:rPr>
              <a:t>，加上數值紀錄機制，有效率地為所有的模型參數計算梯度</a:t>
            </a:r>
            <a:endParaRPr lang="en-US" altLang="zh-TW" sz="22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ea typeface="Microsoft JhengHei" panose="020B0604030504040204" pitchFamily="34" charset="-120"/>
              </a:rPr>
              <a:t>Forward Pass: </a:t>
            </a:r>
            <a:r>
              <a:rPr lang="zh-TW" altLang="en-US" sz="2200" dirty="0">
                <a:ea typeface="Microsoft JhengHei" panose="020B0604030504040204" pitchFamily="34" charset="-120"/>
              </a:rPr>
              <a:t>算出每個節點的</a:t>
            </a:r>
            <a:r>
              <a:rPr lang="en-US" altLang="zh-TW" sz="2200" dirty="0">
                <a:ea typeface="Microsoft JhengHei" panose="020B0604030504040204" pitchFamily="34" charset="-120"/>
              </a:rPr>
              <a:t>values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200" dirty="0">
                <a:ea typeface="Microsoft JhengHei" panose="020B0604030504040204" pitchFamily="34" charset="-120"/>
              </a:rPr>
              <a:t>Backward Pass:</a:t>
            </a:r>
            <a:r>
              <a:rPr lang="zh-TW" altLang="en-US" sz="2200" dirty="0">
                <a:ea typeface="Microsoft JhengHei" panose="020B0604030504040204" pitchFamily="34" charset="-120"/>
              </a:rPr>
              <a:t> </a:t>
            </a:r>
            <a:r>
              <a:rPr lang="en-US" altLang="zh-TW" sz="2200" dirty="0">
                <a:ea typeface="Microsoft JhengHei" panose="020B0604030504040204" pitchFamily="34" charset="-120"/>
              </a:rPr>
              <a:t>error signal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200" dirty="0">
                <a:ea typeface="Microsoft JhengHei" panose="020B0604030504040204" pitchFamily="34" charset="-120"/>
              </a:rPr>
              <a:t>核心精神是 </a:t>
            </a:r>
            <a:r>
              <a:rPr lang="en-US" altLang="zh-TW" sz="2200" dirty="0">
                <a:ea typeface="Microsoft JhengHei" panose="020B0604030504040204" pitchFamily="34" charset="-120"/>
              </a:rPr>
              <a:t>Cache</a:t>
            </a:r>
            <a:r>
              <a:rPr lang="zh-TW" altLang="en-US" sz="2200" dirty="0">
                <a:ea typeface="Microsoft JhengHei" panose="020B0604030504040204" pitchFamily="34" charset="-120"/>
              </a:rPr>
              <a:t> 機制</a:t>
            </a:r>
            <a:endParaRPr lang="en-US" altLang="zh-TW" sz="2200" dirty="0">
              <a:ea typeface="Microsoft JhengHei" panose="020B0604030504040204" pitchFamily="34" charset="-120"/>
            </a:endParaRPr>
          </a:p>
        </p:txBody>
      </p:sp>
      <p:cxnSp>
        <p:nvCxnSpPr>
          <p:cNvPr id="3" name="直線箭頭接點 2">
            <a:extLst>
              <a:ext uri="{FF2B5EF4-FFF2-40B4-BE49-F238E27FC236}">
                <a16:creationId xmlns:a16="http://schemas.microsoft.com/office/drawing/2014/main" id="{51529436-1BF9-411B-78A7-83B17D50B081}"/>
              </a:ext>
            </a:extLst>
          </p:cNvPr>
          <p:cNvCxnSpPr/>
          <p:nvPr/>
        </p:nvCxnSpPr>
        <p:spPr>
          <a:xfrm>
            <a:off x="7001376" y="4822911"/>
            <a:ext cx="290142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644B8C-DA1B-D007-AC24-CEDCDF1F3764}"/>
              </a:ext>
            </a:extLst>
          </p:cNvPr>
          <p:cNvSpPr txBox="1"/>
          <p:nvPr/>
        </p:nvSpPr>
        <p:spPr>
          <a:xfrm>
            <a:off x="7669529" y="4850144"/>
            <a:ext cx="2003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Forward pass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4AED099A-16B3-9F23-6EC3-549876C2329A}"/>
              </a:ext>
            </a:extLst>
          </p:cNvPr>
          <p:cNvCxnSpPr>
            <a:cxnSpLocks/>
          </p:cNvCxnSpPr>
          <p:nvPr/>
        </p:nvCxnSpPr>
        <p:spPr>
          <a:xfrm flipH="1">
            <a:off x="7295420" y="2232333"/>
            <a:ext cx="2901429" cy="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FEC41BA1-B6E6-7093-04B0-AB03B7FED52E}"/>
              </a:ext>
            </a:extLst>
          </p:cNvPr>
          <p:cNvSpPr txBox="1"/>
          <p:nvPr/>
        </p:nvSpPr>
        <p:spPr>
          <a:xfrm>
            <a:off x="7802189" y="1818607"/>
            <a:ext cx="1912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00B050"/>
                </a:solidFill>
              </a:rPr>
              <a:t>Backward pass</a:t>
            </a:r>
            <a:endParaRPr kumimoji="1" lang="zh-TW" altLang="en-US" sz="2000" dirty="0">
              <a:solidFill>
                <a:srgbClr val="00B05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DDF8021-FF7F-0A71-236D-80B5BEFAB894}"/>
              </a:ext>
            </a:extLst>
          </p:cNvPr>
          <p:cNvSpPr txBox="1"/>
          <p:nvPr/>
        </p:nvSpPr>
        <p:spPr>
          <a:xfrm>
            <a:off x="9645129" y="2419077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Output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2C0183F-D901-83A8-EA85-A13C25606DFA}"/>
              </a:ext>
            </a:extLst>
          </p:cNvPr>
          <p:cNvSpPr txBox="1"/>
          <p:nvPr/>
        </p:nvSpPr>
        <p:spPr>
          <a:xfrm>
            <a:off x="10700507" y="2407480"/>
            <a:ext cx="131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Gold Ans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D5E9677-8DAD-C8DE-690D-1CBD0AABF888}"/>
              </a:ext>
            </a:extLst>
          </p:cNvPr>
          <p:cNvSpPr txBox="1"/>
          <p:nvPr/>
        </p:nvSpPr>
        <p:spPr>
          <a:xfrm>
            <a:off x="10957536" y="2661675"/>
            <a:ext cx="80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1.0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816597E-DE94-4196-9304-0A332B8BBFD0}"/>
              </a:ext>
            </a:extLst>
          </p:cNvPr>
          <p:cNvSpPr txBox="1"/>
          <p:nvPr/>
        </p:nvSpPr>
        <p:spPr>
          <a:xfrm>
            <a:off x="9856713" y="2661675"/>
            <a:ext cx="80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0.5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840C6269-CA71-2044-B8B5-2124DF83F45F}"/>
              </a:ext>
            </a:extLst>
          </p:cNvPr>
          <p:cNvCxnSpPr>
            <a:cxnSpLocks/>
          </p:cNvCxnSpPr>
          <p:nvPr/>
        </p:nvCxnSpPr>
        <p:spPr>
          <a:xfrm>
            <a:off x="10424490" y="2846341"/>
            <a:ext cx="462251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9E357A73-CE35-99C1-7D6A-BD89626A7CFF}"/>
              </a:ext>
            </a:extLst>
          </p:cNvPr>
          <p:cNvGrpSpPr/>
          <p:nvPr/>
        </p:nvGrpSpPr>
        <p:grpSpPr>
          <a:xfrm>
            <a:off x="6464326" y="2318144"/>
            <a:ext cx="3890043" cy="2288953"/>
            <a:chOff x="6464326" y="2318144"/>
            <a:chExt cx="3890043" cy="2288953"/>
          </a:xfrm>
        </p:grpSpPr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BE00EE73-A5E8-A337-09CE-980F220913DD}"/>
                </a:ext>
              </a:extLst>
            </p:cNvPr>
            <p:cNvGrpSpPr/>
            <p:nvPr/>
          </p:nvGrpSpPr>
          <p:grpSpPr>
            <a:xfrm>
              <a:off x="6464326" y="2318144"/>
              <a:ext cx="3890043" cy="2288953"/>
              <a:chOff x="792339" y="2236746"/>
              <a:chExt cx="3890043" cy="2288953"/>
            </a:xfrm>
          </p:grpSpPr>
          <p:sp>
            <p:nvSpPr>
              <p:cNvPr id="21" name="橢圓 20">
                <a:extLst>
                  <a:ext uri="{FF2B5EF4-FFF2-40B4-BE49-F238E27FC236}">
                    <a16:creationId xmlns:a16="http://schemas.microsoft.com/office/drawing/2014/main" id="{23941428-1565-0E6F-3BB6-A4BC9EDB4A13}"/>
                  </a:ext>
                </a:extLst>
              </p:cNvPr>
              <p:cNvSpPr/>
              <p:nvPr/>
            </p:nvSpPr>
            <p:spPr>
              <a:xfrm>
                <a:off x="1286148" y="2676697"/>
                <a:ext cx="571500" cy="5715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2" name="橢圓 21">
                <a:extLst>
                  <a:ext uri="{FF2B5EF4-FFF2-40B4-BE49-F238E27FC236}">
                    <a16:creationId xmlns:a16="http://schemas.microsoft.com/office/drawing/2014/main" id="{60CCC0F3-7B51-CBFC-434F-BC4F9A9496B1}"/>
                  </a:ext>
                </a:extLst>
              </p:cNvPr>
              <p:cNvSpPr/>
              <p:nvPr/>
            </p:nvSpPr>
            <p:spPr>
              <a:xfrm>
                <a:off x="1286148" y="3869013"/>
                <a:ext cx="571500" cy="5715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402B5761-4FDC-D881-3440-EB188050988C}"/>
                  </a:ext>
                </a:extLst>
              </p:cNvPr>
              <p:cNvCxnSpPr>
                <a:cxnSpLocks/>
                <a:stCxn id="21" idx="6"/>
                <a:endCxn id="51" idx="2"/>
              </p:cNvCxnSpPr>
              <p:nvPr/>
            </p:nvCxnSpPr>
            <p:spPr>
              <a:xfrm>
                <a:off x="1857648" y="2962447"/>
                <a:ext cx="1165860" cy="118687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5440ACB3-E318-2690-A882-F776B9E12F91}"/>
                  </a:ext>
                </a:extLst>
              </p:cNvPr>
              <p:cNvCxnSpPr>
                <a:cxnSpLocks/>
                <a:stCxn id="22" idx="6"/>
                <a:endCxn id="50" idx="2"/>
              </p:cNvCxnSpPr>
              <p:nvPr/>
            </p:nvCxnSpPr>
            <p:spPr>
              <a:xfrm flipV="1">
                <a:off x="1857648" y="2963834"/>
                <a:ext cx="1177290" cy="119092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橢圓 49">
                <a:extLst>
                  <a:ext uri="{FF2B5EF4-FFF2-40B4-BE49-F238E27FC236}">
                    <a16:creationId xmlns:a16="http://schemas.microsoft.com/office/drawing/2014/main" id="{280855C7-288B-CFFA-D7AB-CA491BE4336F}"/>
                  </a:ext>
                </a:extLst>
              </p:cNvPr>
              <p:cNvSpPr/>
              <p:nvPr/>
            </p:nvSpPr>
            <p:spPr>
              <a:xfrm>
                <a:off x="3034938" y="2678084"/>
                <a:ext cx="571500" cy="5715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51" name="橢圓 50">
                <a:extLst>
                  <a:ext uri="{FF2B5EF4-FFF2-40B4-BE49-F238E27FC236}">
                    <a16:creationId xmlns:a16="http://schemas.microsoft.com/office/drawing/2014/main" id="{23ADF43D-2EBC-88A3-A09B-8F6C1C864BD5}"/>
                  </a:ext>
                </a:extLst>
              </p:cNvPr>
              <p:cNvSpPr/>
              <p:nvPr/>
            </p:nvSpPr>
            <p:spPr>
              <a:xfrm>
                <a:off x="3023508" y="3863567"/>
                <a:ext cx="571500" cy="5715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98139944-413A-A135-36B9-42700E456FB0}"/>
                  </a:ext>
                </a:extLst>
              </p:cNvPr>
              <p:cNvCxnSpPr>
                <a:cxnSpLocks/>
                <a:stCxn id="21" idx="6"/>
                <a:endCxn id="50" idx="2"/>
              </p:cNvCxnSpPr>
              <p:nvPr/>
            </p:nvCxnSpPr>
            <p:spPr>
              <a:xfrm>
                <a:off x="1857648" y="2962447"/>
                <a:ext cx="1177290" cy="1387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AFA96241-8058-8916-9C41-354272AD2AEF}"/>
                  </a:ext>
                </a:extLst>
              </p:cNvPr>
              <p:cNvCxnSpPr>
                <a:cxnSpLocks/>
                <a:stCxn id="22" idx="6"/>
                <a:endCxn id="51" idx="2"/>
              </p:cNvCxnSpPr>
              <p:nvPr/>
            </p:nvCxnSpPr>
            <p:spPr>
              <a:xfrm flipV="1">
                <a:off x="1857648" y="4149317"/>
                <a:ext cx="1165860" cy="544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橢圓 53">
                <a:extLst>
                  <a:ext uri="{FF2B5EF4-FFF2-40B4-BE49-F238E27FC236}">
                    <a16:creationId xmlns:a16="http://schemas.microsoft.com/office/drawing/2014/main" id="{02B612EB-EB0B-AF29-E43F-5061E5E9C8D9}"/>
                  </a:ext>
                </a:extLst>
              </p:cNvPr>
              <p:cNvSpPr/>
              <p:nvPr/>
            </p:nvSpPr>
            <p:spPr>
              <a:xfrm>
                <a:off x="4110882" y="3249584"/>
                <a:ext cx="571500" cy="57150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226A21A3-5DCC-71D2-F4AE-19C289984FD0}"/>
                  </a:ext>
                </a:extLst>
              </p:cNvPr>
              <p:cNvCxnSpPr>
                <a:cxnSpLocks/>
                <a:stCxn id="50" idx="6"/>
                <a:endCxn id="54" idx="2"/>
              </p:cNvCxnSpPr>
              <p:nvPr/>
            </p:nvCxnSpPr>
            <p:spPr>
              <a:xfrm>
                <a:off x="3606438" y="2963834"/>
                <a:ext cx="504444" cy="5715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AF7C1837-675E-B80E-578B-54647017DB5C}"/>
                  </a:ext>
                </a:extLst>
              </p:cNvPr>
              <p:cNvCxnSpPr>
                <a:cxnSpLocks/>
                <a:stCxn id="51" idx="6"/>
                <a:endCxn id="54" idx="2"/>
              </p:cNvCxnSpPr>
              <p:nvPr/>
            </p:nvCxnSpPr>
            <p:spPr>
              <a:xfrm flipV="1">
                <a:off x="3595008" y="3535334"/>
                <a:ext cx="515874" cy="61398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文字方塊 56">
                    <a:extLst>
                      <a:ext uri="{FF2B5EF4-FFF2-40B4-BE49-F238E27FC236}">
                        <a16:creationId xmlns:a16="http://schemas.microsoft.com/office/drawing/2014/main" id="{58B99905-CC61-DF7F-1A37-3EFE2317FE64}"/>
                      </a:ext>
                    </a:extLst>
                  </p:cNvPr>
                  <p:cNvSpPr txBox="1"/>
                  <p:nvPr/>
                </p:nvSpPr>
                <p:spPr>
                  <a:xfrm>
                    <a:off x="792339" y="3927947"/>
                    <a:ext cx="46058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5" name="文字方塊 44">
                    <a:extLst>
                      <a:ext uri="{FF2B5EF4-FFF2-40B4-BE49-F238E27FC236}">
                        <a16:creationId xmlns:a16="http://schemas.microsoft.com/office/drawing/2014/main" id="{19CC0B55-05FF-0D12-07C1-9A33F4C4B2F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339" y="3927947"/>
                    <a:ext cx="460587" cy="46166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字方塊 57">
                    <a:extLst>
                      <a:ext uri="{FF2B5EF4-FFF2-40B4-BE49-F238E27FC236}">
                        <a16:creationId xmlns:a16="http://schemas.microsoft.com/office/drawing/2014/main" id="{A8C10CFA-4DF7-1282-67CA-6E303AAA27DD}"/>
                      </a:ext>
                    </a:extLst>
                  </p:cNvPr>
                  <p:cNvSpPr txBox="1"/>
                  <p:nvPr/>
                </p:nvSpPr>
                <p:spPr>
                  <a:xfrm>
                    <a:off x="795856" y="2718808"/>
                    <a:ext cx="46058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6" name="文字方塊 45">
                    <a:extLst>
                      <a:ext uri="{FF2B5EF4-FFF2-40B4-BE49-F238E27FC236}">
                        <a16:creationId xmlns:a16="http://schemas.microsoft.com/office/drawing/2014/main" id="{D532EF82-722C-6BAD-EAF2-A297B07E11B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5856" y="2718808"/>
                    <a:ext cx="460587" cy="46166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270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字方塊 58">
                    <a:extLst>
                      <a:ext uri="{FF2B5EF4-FFF2-40B4-BE49-F238E27FC236}">
                        <a16:creationId xmlns:a16="http://schemas.microsoft.com/office/drawing/2014/main" id="{0E55E724-F2C2-D250-82A7-98771CDAC272}"/>
                      </a:ext>
                    </a:extLst>
                  </p:cNvPr>
                  <p:cNvSpPr txBox="1"/>
                  <p:nvPr/>
                </p:nvSpPr>
                <p:spPr>
                  <a:xfrm>
                    <a:off x="2058528" y="2481179"/>
                    <a:ext cx="779339" cy="4778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7" name="文字方塊 46">
                    <a:extLst>
                      <a:ext uri="{FF2B5EF4-FFF2-40B4-BE49-F238E27FC236}">
                        <a16:creationId xmlns:a16="http://schemas.microsoft.com/office/drawing/2014/main" id="{AAA76575-B014-A430-C301-DA5043247E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8528" y="2481179"/>
                    <a:ext cx="779339" cy="477888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文字方塊 59">
                    <a:extLst>
                      <a:ext uri="{FF2B5EF4-FFF2-40B4-BE49-F238E27FC236}">
                        <a16:creationId xmlns:a16="http://schemas.microsoft.com/office/drawing/2014/main" id="{6A1B6FA1-4FF8-E73B-28C5-57E62419A21A}"/>
                      </a:ext>
                    </a:extLst>
                  </p:cNvPr>
                  <p:cNvSpPr txBox="1"/>
                  <p:nvPr/>
                </p:nvSpPr>
                <p:spPr>
                  <a:xfrm>
                    <a:off x="1511277" y="3094439"/>
                    <a:ext cx="779339" cy="4778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8" name="文字方塊 47">
                    <a:extLst>
                      <a:ext uri="{FF2B5EF4-FFF2-40B4-BE49-F238E27FC236}">
                        <a16:creationId xmlns:a16="http://schemas.microsoft.com/office/drawing/2014/main" id="{2B8EC30E-A187-0E6D-BD94-DAC80711DF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1277" y="3094439"/>
                    <a:ext cx="779339" cy="477888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文字方塊 60">
                    <a:extLst>
                      <a:ext uri="{FF2B5EF4-FFF2-40B4-BE49-F238E27FC236}">
                        <a16:creationId xmlns:a16="http://schemas.microsoft.com/office/drawing/2014/main" id="{AD29F401-4ACA-811B-A6F2-AAB02DCB31C2}"/>
                      </a:ext>
                    </a:extLst>
                  </p:cNvPr>
                  <p:cNvSpPr txBox="1"/>
                  <p:nvPr/>
                </p:nvSpPr>
                <p:spPr>
                  <a:xfrm>
                    <a:off x="1512200" y="3463874"/>
                    <a:ext cx="779339" cy="4778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9" name="文字方塊 48">
                    <a:extLst>
                      <a:ext uri="{FF2B5EF4-FFF2-40B4-BE49-F238E27FC236}">
                        <a16:creationId xmlns:a16="http://schemas.microsoft.com/office/drawing/2014/main" id="{D103F155-F2A5-58F0-0C84-E18DAC4CA21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12200" y="3463874"/>
                    <a:ext cx="779339" cy="477888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文字方塊 61">
                    <a:extLst>
                      <a:ext uri="{FF2B5EF4-FFF2-40B4-BE49-F238E27FC236}">
                        <a16:creationId xmlns:a16="http://schemas.microsoft.com/office/drawing/2014/main" id="{CFE63485-C5A2-C3D2-4625-264C649AA360}"/>
                      </a:ext>
                    </a:extLst>
                  </p:cNvPr>
                  <p:cNvSpPr txBox="1"/>
                  <p:nvPr/>
                </p:nvSpPr>
                <p:spPr>
                  <a:xfrm>
                    <a:off x="2058528" y="4047811"/>
                    <a:ext cx="779339" cy="4778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0" name="文字方塊 49">
                    <a:extLst>
                      <a:ext uri="{FF2B5EF4-FFF2-40B4-BE49-F238E27FC236}">
                        <a16:creationId xmlns:a16="http://schemas.microsoft.com/office/drawing/2014/main" id="{4BD396EA-59F5-5026-BEFF-AB30FDB63AD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8528" y="4047811"/>
                    <a:ext cx="779339" cy="47788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文字方塊 62">
                    <a:extLst>
                      <a:ext uri="{FF2B5EF4-FFF2-40B4-BE49-F238E27FC236}">
                        <a16:creationId xmlns:a16="http://schemas.microsoft.com/office/drawing/2014/main" id="{A0F00FE4-BA76-E27D-D12F-E48DED78E0DD}"/>
                      </a:ext>
                    </a:extLst>
                  </p:cNvPr>
                  <p:cNvSpPr txBox="1"/>
                  <p:nvPr/>
                </p:nvSpPr>
                <p:spPr>
                  <a:xfrm>
                    <a:off x="3632361" y="3894369"/>
                    <a:ext cx="779339" cy="4778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1" name="文字方塊 50">
                    <a:extLst>
                      <a:ext uri="{FF2B5EF4-FFF2-40B4-BE49-F238E27FC236}">
                        <a16:creationId xmlns:a16="http://schemas.microsoft.com/office/drawing/2014/main" id="{27664774-72E7-C7FF-7417-4F58A73F282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2361" y="3894369"/>
                    <a:ext cx="779339" cy="477888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文字方塊 63">
                    <a:extLst>
                      <a:ext uri="{FF2B5EF4-FFF2-40B4-BE49-F238E27FC236}">
                        <a16:creationId xmlns:a16="http://schemas.microsoft.com/office/drawing/2014/main" id="{C87B5144-49FD-81A0-279A-8B18EB707F05}"/>
                      </a:ext>
                    </a:extLst>
                  </p:cNvPr>
                  <p:cNvSpPr txBox="1"/>
                  <p:nvPr/>
                </p:nvSpPr>
                <p:spPr>
                  <a:xfrm>
                    <a:off x="3632361" y="2698411"/>
                    <a:ext cx="779339" cy="47788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文字方塊 51">
                    <a:extLst>
                      <a:ext uri="{FF2B5EF4-FFF2-40B4-BE49-F238E27FC236}">
                        <a16:creationId xmlns:a16="http://schemas.microsoft.com/office/drawing/2014/main" id="{7DA15F97-AFE7-39FF-6843-A43827E8D9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32361" y="2698411"/>
                    <a:ext cx="779339" cy="47788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文字方塊 64">
                    <a:extLst>
                      <a:ext uri="{FF2B5EF4-FFF2-40B4-BE49-F238E27FC236}">
                        <a16:creationId xmlns:a16="http://schemas.microsoft.com/office/drawing/2014/main" id="{47C6A034-4AD6-09D1-5213-A3E93DA96DB0}"/>
                      </a:ext>
                    </a:extLst>
                  </p:cNvPr>
                  <p:cNvSpPr txBox="1"/>
                  <p:nvPr/>
                </p:nvSpPr>
                <p:spPr>
                  <a:xfrm>
                    <a:off x="3086428" y="2236746"/>
                    <a:ext cx="46058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3" name="文字方塊 52">
                    <a:extLst>
                      <a:ext uri="{FF2B5EF4-FFF2-40B4-BE49-F238E27FC236}">
                        <a16:creationId xmlns:a16="http://schemas.microsoft.com/office/drawing/2014/main" id="{AA806397-16CA-B146-75E5-58FFD2BCF9F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6428" y="2236746"/>
                    <a:ext cx="460587" cy="461665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632" b="-270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文字方塊 65">
                    <a:extLst>
                      <a:ext uri="{FF2B5EF4-FFF2-40B4-BE49-F238E27FC236}">
                        <a16:creationId xmlns:a16="http://schemas.microsoft.com/office/drawing/2014/main" id="{C873D4D0-7820-A984-79A4-C27616062FF8}"/>
                      </a:ext>
                    </a:extLst>
                  </p:cNvPr>
                  <p:cNvSpPr txBox="1"/>
                  <p:nvPr/>
                </p:nvSpPr>
                <p:spPr>
                  <a:xfrm>
                    <a:off x="3086428" y="3435896"/>
                    <a:ext cx="460587" cy="461665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zh-TW" alt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4" name="文字方塊 53">
                    <a:extLst>
                      <a:ext uri="{FF2B5EF4-FFF2-40B4-BE49-F238E27FC236}">
                        <a16:creationId xmlns:a16="http://schemas.microsoft.com/office/drawing/2014/main" id="{FEF2FB1D-1372-A0DA-9C97-15C3EAA5A43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6428" y="3435896"/>
                    <a:ext cx="460587" cy="461665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632" b="-2703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93E01FD0-F984-0E50-83BD-2B05F427B673}"/>
                    </a:ext>
                  </a:extLst>
                </p:cNvPr>
                <p:cNvSpPr txBox="1"/>
                <p:nvPr/>
              </p:nvSpPr>
              <p:spPr>
                <a:xfrm>
                  <a:off x="9838420" y="3320274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字方塊 60">
                  <a:extLst>
                    <a:ext uri="{FF2B5EF4-FFF2-40B4-BE49-F238E27FC236}">
                      <a16:creationId xmlns:a16="http://schemas.microsoft.com/office/drawing/2014/main" id="{5CF48698-AD6B-8A54-7F80-F70BD298F4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38420" y="3320274"/>
                  <a:ext cx="460587" cy="461665"/>
                </a:xfrm>
                <a:prstGeom prst="rect">
                  <a:avLst/>
                </a:prstGeom>
                <a:blipFill>
                  <a:blip r:embed="rId1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844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/>
      <p:bldP spid="7" grpId="0"/>
      <p:bldP spid="8" grpId="0"/>
      <p:bldP spid="9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</a:t>
            </a:r>
            <a:r>
              <a:rPr kumimoji="1" lang="en-US" altLang="zh-TW" sz="4800" dirty="0"/>
              <a:t>Univariate </a:t>
            </a:r>
            <a:r>
              <a:rPr kumimoji="1" lang="en-US" altLang="zh-TW" dirty="0"/>
              <a:t>gradients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99FAE95-C556-6D83-5B99-5EB76E0ACD74}"/>
              </a:ext>
            </a:extLst>
          </p:cNvPr>
          <p:cNvSpPr txBox="1"/>
          <p:nvPr/>
        </p:nvSpPr>
        <p:spPr>
          <a:xfrm>
            <a:off x="653143" y="1779967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First-order derivative (s)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Univariate function: a scaler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Multivariate function: a vector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Univariate</a:t>
            </a:r>
            <a:r>
              <a:rPr kumimoji="1" lang="en-US" altLang="zh-TW" sz="2400" dirty="0"/>
              <a:t>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/>
              <p:nvPr/>
            </p:nvSpPr>
            <p:spPr>
              <a:xfrm>
                <a:off x="5269832" y="4252507"/>
                <a:ext cx="15400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32" y="4252507"/>
                <a:ext cx="1540042" cy="461665"/>
              </a:xfrm>
              <a:prstGeom prst="rect">
                <a:avLst/>
              </a:prstGeom>
              <a:blipFill>
                <a:blip r:embed="rId2"/>
                <a:stretch>
                  <a:fillRect l="-1626" b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/>
              <p:nvPr/>
            </p:nvSpPr>
            <p:spPr>
              <a:xfrm>
                <a:off x="5674898" y="5047155"/>
                <a:ext cx="2590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898" y="5047155"/>
                <a:ext cx="2590800" cy="461665"/>
              </a:xfrm>
              <a:prstGeom prst="rect">
                <a:avLst/>
              </a:prstGeom>
              <a:blipFill>
                <a:blip r:embed="rId3"/>
                <a:stretch>
                  <a:fillRect l="-488" r="-488"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F01784EA-A09D-0B0B-F172-30A5B0B0D58E}"/>
              </a:ext>
            </a:extLst>
          </p:cNvPr>
          <p:cNvSpPr txBox="1"/>
          <p:nvPr/>
        </p:nvSpPr>
        <p:spPr>
          <a:xfrm>
            <a:off x="3224463" y="4298673"/>
            <a:ext cx="2045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Original function:</a:t>
            </a:r>
            <a:endParaRPr kumimoji="1" lang="zh-TW" altLang="en-US" sz="2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31155D2-4EFA-1A29-268B-1361EC3840B4}"/>
              </a:ext>
            </a:extLst>
          </p:cNvPr>
          <p:cNvSpPr txBox="1"/>
          <p:nvPr/>
        </p:nvSpPr>
        <p:spPr>
          <a:xfrm>
            <a:off x="3224462" y="5077933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First-order derivative: 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66457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73AC48-C863-EF6C-EDB3-1A91EF15D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Can we train deep NN without BP?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097BFB-FBFB-2667-F2A7-D1D87CAA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F326AE0-000D-C2B3-EE48-8AF9F08211A3}"/>
              </a:ext>
            </a:extLst>
          </p:cNvPr>
          <p:cNvSpPr txBox="1"/>
          <p:nvPr/>
        </p:nvSpPr>
        <p:spPr>
          <a:xfrm>
            <a:off x="653142" y="1974456"/>
            <a:ext cx="10520379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Calculating partial derivatives for the parameters by hands is time-consuming.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Alternatives of BP: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https://</a:t>
            </a:r>
            <a:r>
              <a:rPr lang="en-US" altLang="zh-TW" sz="2400" dirty="0" err="1">
                <a:ea typeface="Microsoft JhengHei" panose="020B0604030504040204" pitchFamily="34" charset="-120"/>
              </a:rPr>
              <a:t>stackoverflow.com</a:t>
            </a:r>
            <a:r>
              <a:rPr lang="en-US" altLang="zh-TW" sz="2400" dirty="0">
                <a:ea typeface="Microsoft JhengHei" panose="020B0604030504040204" pitchFamily="34" charset="-120"/>
              </a:rPr>
              <a:t>/questions/55287004/are-there-alternatives-to-backpropagation</a:t>
            </a:r>
          </a:p>
        </p:txBody>
      </p:sp>
    </p:spTree>
    <p:extLst>
      <p:ext uri="{BB962C8B-B14F-4D97-AF65-F5344CB8AC3E}">
        <p14:creationId xmlns:p14="http://schemas.microsoft.com/office/powerpoint/2010/main" val="666081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531926" cy="2046786"/>
          </a:xfrm>
        </p:spPr>
        <p:txBody>
          <a:bodyPr>
            <a:normAutofit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Multivariate gradients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99FAE95-C556-6D83-5B99-5EB76E0ACD74}"/>
              </a:ext>
            </a:extLst>
          </p:cNvPr>
          <p:cNvSpPr txBox="1"/>
          <p:nvPr/>
        </p:nvSpPr>
        <p:spPr>
          <a:xfrm>
            <a:off x="653143" y="1779967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First-order derivative (s)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Univariate function: a scaler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Multivariate function: a vector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Multivariate</a:t>
            </a:r>
            <a:r>
              <a:rPr kumimoji="1" lang="en-US" altLang="zh-TW" sz="2400" dirty="0"/>
              <a:t>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/>
              <p:nvPr/>
            </p:nvSpPr>
            <p:spPr>
              <a:xfrm>
                <a:off x="5269831" y="4252507"/>
                <a:ext cx="24704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+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31" y="4252507"/>
                <a:ext cx="2470485" cy="461665"/>
              </a:xfrm>
              <a:prstGeom prst="rect">
                <a:avLst/>
              </a:prstGeom>
              <a:blipFill>
                <a:blip r:embed="rId3"/>
                <a:stretch>
                  <a:fillRect l="-2041" t="-8108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/>
              <p:nvPr/>
            </p:nvSpPr>
            <p:spPr>
              <a:xfrm>
                <a:off x="5666876" y="4926481"/>
                <a:ext cx="3404935" cy="703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876" y="4926481"/>
                <a:ext cx="3404935" cy="703013"/>
              </a:xfrm>
              <a:prstGeom prst="rect">
                <a:avLst/>
              </a:prstGeom>
              <a:blipFill>
                <a:blip r:embed="rId4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F01784EA-A09D-0B0B-F172-30A5B0B0D58E}"/>
              </a:ext>
            </a:extLst>
          </p:cNvPr>
          <p:cNvSpPr txBox="1"/>
          <p:nvPr/>
        </p:nvSpPr>
        <p:spPr>
          <a:xfrm>
            <a:off x="3224463" y="4298673"/>
            <a:ext cx="2045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Original function:</a:t>
            </a:r>
            <a:endParaRPr kumimoji="1" lang="zh-TW" altLang="en-US" sz="2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31155D2-4EFA-1A29-268B-1361EC3840B4}"/>
              </a:ext>
            </a:extLst>
          </p:cNvPr>
          <p:cNvSpPr txBox="1"/>
          <p:nvPr/>
        </p:nvSpPr>
        <p:spPr>
          <a:xfrm>
            <a:off x="3224461" y="5077933"/>
            <a:ext cx="2700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First-order derivative</a:t>
            </a:r>
            <a:r>
              <a:rPr kumimoji="1" lang="en-US" altLang="zh-TW" sz="2000" dirty="0">
                <a:solidFill>
                  <a:srgbClr val="FF0000"/>
                </a:solidFill>
              </a:rPr>
              <a:t>s</a:t>
            </a:r>
            <a:r>
              <a:rPr kumimoji="1" lang="en-US" altLang="zh-TW" sz="2000" dirty="0"/>
              <a:t>: 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97961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9A446F-8233-9876-D8D8-51F39517C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數學意義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5E40E0-7343-B30B-32AD-3CD58F4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圖片 5" descr="一張含有 行, 繪圖, 圖表 的圖片&#10;&#10;自動產生的描述">
            <a:extLst>
              <a:ext uri="{FF2B5EF4-FFF2-40B4-BE49-F238E27FC236}">
                <a16:creationId xmlns:a16="http://schemas.microsoft.com/office/drawing/2014/main" id="{EE5E8437-6B54-0A02-F25C-B2CBB36E7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968501"/>
            <a:ext cx="6768765" cy="4258128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3BE591E-6F7B-DBD3-53EB-A7CAA1E70353}"/>
              </a:ext>
            </a:extLst>
          </p:cNvPr>
          <p:cNvCxnSpPr>
            <a:cxnSpLocks/>
          </p:cNvCxnSpPr>
          <p:nvPr/>
        </p:nvCxnSpPr>
        <p:spPr>
          <a:xfrm>
            <a:off x="6024126" y="4588215"/>
            <a:ext cx="574764" cy="120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244C275-9029-CDB7-81DB-71A10C862144}"/>
              </a:ext>
            </a:extLst>
          </p:cNvPr>
          <p:cNvCxnSpPr>
            <a:cxnSpLocks/>
          </p:cNvCxnSpPr>
          <p:nvPr/>
        </p:nvCxnSpPr>
        <p:spPr>
          <a:xfrm>
            <a:off x="6644638" y="3548024"/>
            <a:ext cx="0" cy="105881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B7AFCE1-0491-284A-07AB-FE4B0C2FDB89}"/>
                  </a:ext>
                </a:extLst>
              </p:cNvPr>
              <p:cNvSpPr txBox="1"/>
              <p:nvPr/>
            </p:nvSpPr>
            <p:spPr>
              <a:xfrm>
                <a:off x="6024126" y="4606834"/>
                <a:ext cx="9657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B7AFCE1-0491-284A-07AB-FE4B0C2FD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126" y="4606834"/>
                <a:ext cx="96575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F64E28-E992-7C1A-B381-6F1CF78E775E}"/>
                  </a:ext>
                </a:extLst>
              </p:cNvPr>
              <p:cNvSpPr txBox="1"/>
              <p:nvPr/>
            </p:nvSpPr>
            <p:spPr>
              <a:xfrm>
                <a:off x="6598890" y="3911670"/>
                <a:ext cx="5747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F64E28-E992-7C1A-B381-6F1CF78E7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890" y="3911670"/>
                <a:ext cx="574765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54E0093-9C06-B6F1-03B3-A9349BD1AA8D}"/>
                  </a:ext>
                </a:extLst>
              </p:cNvPr>
              <p:cNvSpPr txBox="1"/>
              <p:nvPr/>
            </p:nvSpPr>
            <p:spPr>
              <a:xfrm>
                <a:off x="7544344" y="3576710"/>
                <a:ext cx="3867254" cy="642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li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zh-TW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TW" altLang="zh-TW" sz="2400" dirty="0">
                    <a:effectLst/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54E0093-9C06-B6F1-03B3-A9349BD1A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44" y="3576710"/>
                <a:ext cx="3867254" cy="642740"/>
              </a:xfrm>
              <a:prstGeom prst="rect">
                <a:avLst/>
              </a:prstGeom>
              <a:blipFill>
                <a:blip r:embed="rId6"/>
                <a:stretch>
                  <a:fillRect l="-1639"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8BF3A01-BF82-9EA0-3092-37A41E50E638}"/>
                  </a:ext>
                </a:extLst>
              </p:cNvPr>
              <p:cNvSpPr txBox="1"/>
              <p:nvPr/>
            </p:nvSpPr>
            <p:spPr>
              <a:xfrm>
                <a:off x="8348487" y="4319944"/>
                <a:ext cx="7935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8BF3A01-BF82-9EA0-3092-37A41E50E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487" y="4319944"/>
                <a:ext cx="793501" cy="461665"/>
              </a:xfrm>
              <a:prstGeom prst="rect">
                <a:avLst/>
              </a:prstGeom>
              <a:blipFill>
                <a:blip r:embed="rId7"/>
                <a:stretch>
                  <a:fillRect r="-15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4354D5B-254F-9B8E-02E8-F934B0DD275C}"/>
                  </a:ext>
                </a:extLst>
              </p:cNvPr>
              <p:cNvSpPr txBox="1"/>
              <p:nvPr/>
            </p:nvSpPr>
            <p:spPr>
              <a:xfrm>
                <a:off x="9493387" y="2174081"/>
                <a:ext cx="17693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4354D5B-254F-9B8E-02E8-F934B0DD2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387" y="2174081"/>
                <a:ext cx="1769307" cy="461665"/>
              </a:xfrm>
              <a:prstGeom prst="rect">
                <a:avLst/>
              </a:prstGeom>
              <a:blipFill>
                <a:blip r:embed="rId8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2003EEB-C5C6-DEFE-FF97-6F210DB5D26E}"/>
                  </a:ext>
                </a:extLst>
              </p:cNvPr>
              <p:cNvSpPr txBox="1"/>
              <p:nvPr/>
            </p:nvSpPr>
            <p:spPr>
              <a:xfrm>
                <a:off x="7562675" y="2091270"/>
                <a:ext cx="1611087" cy="627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斜率</a:t>
                </a:r>
                <a14:m>
                  <m:oMath xmlns:m="http://schemas.openxmlformats.org/officeDocument/2006/math">
                    <m:r>
                      <a:rPr lang="zh-TW" alt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2003EEB-C5C6-DEFE-FF97-6F210DB5D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675" y="2091270"/>
                <a:ext cx="1611087" cy="627288"/>
              </a:xfrm>
              <a:prstGeom prst="rect">
                <a:avLst/>
              </a:prstGeom>
              <a:blipFill>
                <a:blip r:embed="rId9"/>
                <a:stretch>
                  <a:fillRect l="-5469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D872537E-7C4E-C2B5-5294-856E009088D0}"/>
                  </a:ext>
                </a:extLst>
              </p:cNvPr>
              <p:cNvSpPr txBox="1"/>
              <p:nvPr/>
            </p:nvSpPr>
            <p:spPr>
              <a:xfrm>
                <a:off x="7562675" y="5077602"/>
                <a:ext cx="334601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0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等於一次導函數的值，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也就是</a:t>
                </a:r>
                <a:r>
                  <a:rPr kumimoji="1" lang="zh-TW" altLang="en-US" sz="2000" u="sng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某個點的斜率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，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kumimoji="1" lang="zh-TW" altLang="en-US" sz="2000" u="sng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瞬時變化率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TW" sz="200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h</m:t>
                    </m:r>
                    <m:r>
                      <m:rPr>
                        <m:nor/>
                      </m:rPr>
                      <a:rPr lang="zh-TW" altLang="zh-TW" sz="200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altLang="zh-TW" sz="2000"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)</a:t>
                </a:r>
                <a:endParaRPr kumimoji="1" lang="zh-TW" altLang="en-US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D872537E-7C4E-C2B5-5294-856E00908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675" y="5077602"/>
                <a:ext cx="3346010" cy="1015663"/>
              </a:xfrm>
              <a:prstGeom prst="rect">
                <a:avLst/>
              </a:prstGeom>
              <a:blipFill>
                <a:blip r:embed="rId10"/>
                <a:stretch>
                  <a:fillRect l="-1894" t="-3659" b="-85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D75BFA65-39AE-1667-71D4-EB6B8FAD2514}"/>
              </a:ext>
            </a:extLst>
          </p:cNvPr>
          <p:cNvSpPr txBox="1"/>
          <p:nvPr/>
        </p:nvSpPr>
        <p:spPr>
          <a:xfrm>
            <a:off x="7562676" y="3220894"/>
            <a:ext cx="1579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一次導函數：</a:t>
            </a:r>
            <a:endParaRPr lang="zh-TW" altLang="en-US" dirty="0"/>
          </a:p>
        </p:txBody>
      </p:sp>
      <p:cxnSp>
        <p:nvCxnSpPr>
          <p:cNvPr id="36" name="曲線接點 35">
            <a:extLst>
              <a:ext uri="{FF2B5EF4-FFF2-40B4-BE49-F238E27FC236}">
                <a16:creationId xmlns:a16="http://schemas.microsoft.com/office/drawing/2014/main" id="{06066F9C-A8F3-2FBC-A0D9-A5B6DAD3FA45}"/>
              </a:ext>
            </a:extLst>
          </p:cNvPr>
          <p:cNvCxnSpPr>
            <a:cxnSpLocks/>
            <a:stCxn id="27" idx="2"/>
            <a:endCxn id="34" idx="0"/>
          </p:cNvCxnSpPr>
          <p:nvPr/>
        </p:nvCxnSpPr>
        <p:spPr>
          <a:xfrm rot="5400000">
            <a:off x="9072613" y="1915466"/>
            <a:ext cx="585148" cy="2025709"/>
          </a:xfrm>
          <a:prstGeom prst="curvedConnector3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33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73BDD0-737A-6ED8-D17D-8E6ACB8D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Gradient Descent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梯度下降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2B12FD-9100-0621-0A83-D77C3849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57572DC-0AC0-89D6-1E90-F66857FFC6A2}"/>
                  </a:ext>
                </a:extLst>
              </p:cNvPr>
              <p:cNvSpPr txBox="1"/>
              <p:nvPr/>
            </p:nvSpPr>
            <p:spPr>
              <a:xfrm>
                <a:off x="5463926" y="3202056"/>
                <a:ext cx="30142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57572DC-0AC0-89D6-1E90-F66857FFC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926" y="3202056"/>
                <a:ext cx="301428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68EE68-5436-5F86-AFFE-332F75A9FB59}"/>
                  </a:ext>
                </a:extLst>
              </p:cNvPr>
              <p:cNvSpPr txBox="1"/>
              <p:nvPr/>
            </p:nvSpPr>
            <p:spPr>
              <a:xfrm>
                <a:off x="751465" y="2070911"/>
                <a:ext cx="100148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/>
                  <a:t>Assume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400" dirty="0"/>
                  <a:t> is a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trainable </a:t>
                </a:r>
                <a:r>
                  <a:rPr kumimoji="1" lang="en-US" altLang="zh-TW" sz="2400" dirty="0"/>
                  <a:t>parameter (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weight</a:t>
                </a:r>
                <a:r>
                  <a:rPr kumimoji="1" lang="en-US" altLang="zh-TW" sz="2400" dirty="0"/>
                  <a:t>),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2400" dirty="0"/>
                  <a:t>is a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differentiable</a:t>
                </a:r>
                <a:r>
                  <a:rPr kumimoji="1" lang="en-US" altLang="zh-TW" sz="2400" dirty="0"/>
                  <a:t> function: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68EE68-5436-5F86-AFFE-332F75A9F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5" y="2070911"/>
                <a:ext cx="10014858" cy="461665"/>
              </a:xfrm>
              <a:prstGeom prst="rect">
                <a:avLst/>
              </a:prstGeom>
              <a:blipFill>
                <a:blip r:embed="rId3"/>
                <a:stretch>
                  <a:fillRect l="-1014" t="-10811" r="-380" b="-270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6744E273-304D-0B83-04F9-37D95E0B20B1}"/>
              </a:ext>
            </a:extLst>
          </p:cNvPr>
          <p:cNvSpPr txBox="1"/>
          <p:nvPr/>
        </p:nvSpPr>
        <p:spPr>
          <a:xfrm>
            <a:off x="2644879" y="3232833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Gradient descent: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312C323-DFC7-4845-37F0-D8F0A266058F}"/>
                  </a:ext>
                </a:extLst>
              </p:cNvPr>
              <p:cNvSpPr txBox="1"/>
              <p:nvPr/>
            </p:nvSpPr>
            <p:spPr>
              <a:xfrm>
                <a:off x="751465" y="4744163"/>
                <a:ext cx="9672695" cy="1132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400" smtClean="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400" dirty="0"/>
                  <a:t> is the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learning rate</a:t>
                </a:r>
                <a:r>
                  <a:rPr lang="en-US" altLang="zh-TW" sz="2400" dirty="0"/>
                  <a:t> (</a:t>
                </a:r>
                <a:r>
                  <a:rPr lang="zh-TW" altLang="en-US" sz="2400" dirty="0"/>
                  <a:t>伊塔</a:t>
                </a:r>
                <a:r>
                  <a:rPr lang="en-US" altLang="zh-TW" sz="2400" dirty="0"/>
                  <a:t>/</a:t>
                </a:r>
                <a:r>
                  <a:rPr lang="zh-TW" altLang="en-US" sz="2400" dirty="0"/>
                  <a:t>欸塔</a:t>
                </a:r>
                <a:r>
                  <a:rPr lang="en-US" altLang="zh-TW" sz="2400" dirty="0"/>
                  <a:t>)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used for gradient descent.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/>
                  <a:t>調整每次更新參數時的</a:t>
                </a:r>
                <a:r>
                  <a:rPr lang="zh-TW" altLang="en-US" sz="2400" b="1" dirty="0"/>
                  <a:t>幅度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312C323-DFC7-4845-37F0-D8F0A266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5" y="4744163"/>
                <a:ext cx="9672695" cy="1132361"/>
              </a:xfrm>
              <a:prstGeom prst="rect">
                <a:avLst/>
              </a:prstGeom>
              <a:blipFill>
                <a:blip r:embed="rId4"/>
                <a:stretch>
                  <a:fillRect l="-919" b="-1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085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D3A43A-349E-F73D-E97F-1177FD27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</a:t>
            </a:r>
            <a:r>
              <a:rPr kumimoji="1" lang="zh-TW" altLang="en-US" dirty="0"/>
              <a:t>梯度下降簡易範例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738C23-D856-ACC3-8203-8B91B1038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圖片 4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2659E497-05F8-1C4E-9CE5-1AEBF9966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C4479E77-66F0-9EF1-C056-27423F729D82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D2A8AF85-C2F7-8629-524D-0CA688389C96}"/>
              </a:ext>
            </a:extLst>
          </p:cNvPr>
          <p:cNvCxnSpPr>
            <a:cxnSpLocks/>
          </p:cNvCxnSpPr>
          <p:nvPr/>
        </p:nvCxnSpPr>
        <p:spPr>
          <a:xfrm rot="-360000" flipH="1">
            <a:off x="8131275" y="311682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7A0D9A44-1250-34EF-0414-0EC300C2875C}"/>
              </a:ext>
            </a:extLst>
          </p:cNvPr>
          <p:cNvCxnSpPr/>
          <p:nvPr/>
        </p:nvCxnSpPr>
        <p:spPr>
          <a:xfrm flipH="1">
            <a:off x="7659330" y="3446562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3337FD6-184B-3FBB-5E94-F0277336A35B}"/>
              </a:ext>
            </a:extLst>
          </p:cNvPr>
          <p:cNvCxnSpPr>
            <a:cxnSpLocks/>
          </p:cNvCxnSpPr>
          <p:nvPr/>
        </p:nvCxnSpPr>
        <p:spPr>
          <a:xfrm rot="360000" flipH="1">
            <a:off x="7192297" y="373169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AD6C9891-95D1-BF7D-B447-9384CC5E54CB}"/>
              </a:ext>
            </a:extLst>
          </p:cNvPr>
          <p:cNvCxnSpPr>
            <a:cxnSpLocks/>
          </p:cNvCxnSpPr>
          <p:nvPr/>
        </p:nvCxnSpPr>
        <p:spPr>
          <a:xfrm rot="1020000" flipH="1">
            <a:off x="6685935" y="3923205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5DA80228-0EB9-0AC3-56DE-6B376C7ECAC4}"/>
              </a:ext>
            </a:extLst>
          </p:cNvPr>
          <p:cNvCxnSpPr>
            <a:cxnSpLocks/>
          </p:cNvCxnSpPr>
          <p:nvPr/>
        </p:nvCxnSpPr>
        <p:spPr>
          <a:xfrm rot="1620000" flipH="1">
            <a:off x="6140168" y="4046920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F7C88ACA-EBF0-DB5C-65AD-53C2663B5035}"/>
              </a:ext>
            </a:extLst>
          </p:cNvPr>
          <p:cNvSpPr/>
          <p:nvPr/>
        </p:nvSpPr>
        <p:spPr>
          <a:xfrm>
            <a:off x="5878555" y="4106398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C55CDB-8C7C-BEA1-4D54-83D5A4E3AB74}"/>
              </a:ext>
            </a:extLst>
          </p:cNvPr>
          <p:cNvSpPr txBox="1"/>
          <p:nvPr/>
        </p:nvSpPr>
        <p:spPr>
          <a:xfrm>
            <a:off x="4424869" y="4357354"/>
            <a:ext cx="319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一次導數為零達到最佳解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EFBF318-3212-F7C2-76B3-AF4A9D1135D0}"/>
              </a:ext>
            </a:extLst>
          </p:cNvPr>
          <p:cNvSpPr txBox="1"/>
          <p:nvPr/>
        </p:nvSpPr>
        <p:spPr>
          <a:xfrm>
            <a:off x="653142" y="1431307"/>
            <a:ext cx="10484549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f(x) = 1/2x</a:t>
            </a:r>
            <a:r>
              <a:rPr kumimoji="1" lang="en-US" altLang="zh-TW" sz="20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kumimoji="1" lang="zh-TW" altLang="en-US" sz="20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作為範例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同樣代表模型參數，為了方便理解，暫時不考慮輸入資料點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97FF3F9-B0D1-ECDC-CEA6-0F9519D0FD0E}"/>
                  </a:ext>
                </a:extLst>
              </p:cNvPr>
              <p:cNvSpPr txBox="1"/>
              <p:nvPr/>
            </p:nvSpPr>
            <p:spPr>
              <a:xfrm>
                <a:off x="8430114" y="1018544"/>
                <a:ext cx="321724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梯度下降公式：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TW" altLang="en-US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TW" altLang="en-US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TW" altLang="en-US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TW" altLang="en-US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η</m:t>
                    </m:r>
                    <m:sSub>
                      <m:sSubPr>
                        <m:ctrlP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97FF3F9-B0D1-ECDC-CEA6-0F9519D0F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114" y="1018544"/>
                <a:ext cx="3217244" cy="338554"/>
              </a:xfrm>
              <a:prstGeom prst="rect">
                <a:avLst/>
              </a:prstGeom>
              <a:blipFill>
                <a:blip r:embed="rId4"/>
                <a:stretch>
                  <a:fillRect l="-784" t="-7143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22D9737-CB0A-57A9-ABE9-ADD083CFFB44}"/>
                  </a:ext>
                </a:extLst>
              </p:cNvPr>
              <p:cNvSpPr txBox="1"/>
              <p:nvPr/>
            </p:nvSpPr>
            <p:spPr>
              <a:xfrm>
                <a:off x="8212737" y="3138785"/>
                <a:ext cx="10238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22D9737-CB0A-57A9-ABE9-ADD083CFF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737" y="3138785"/>
                <a:ext cx="1023850" cy="276999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796A58BB-3620-6933-7E6A-8951D008CA73}"/>
                  </a:ext>
                </a:extLst>
              </p:cNvPr>
              <p:cNvSpPr txBox="1"/>
              <p:nvPr/>
            </p:nvSpPr>
            <p:spPr>
              <a:xfrm>
                <a:off x="7700812" y="3479996"/>
                <a:ext cx="10238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796A58BB-3620-6933-7E6A-8951D008C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812" y="3479996"/>
                <a:ext cx="1023850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B9534F7-41B1-B0FA-C686-6778D2532DCE}"/>
                  </a:ext>
                </a:extLst>
              </p:cNvPr>
              <p:cNvSpPr txBox="1"/>
              <p:nvPr/>
            </p:nvSpPr>
            <p:spPr>
              <a:xfrm>
                <a:off x="7281024" y="3754122"/>
                <a:ext cx="10238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B9534F7-41B1-B0FA-C686-6778D2532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024" y="3754122"/>
                <a:ext cx="1023850" cy="276999"/>
              </a:xfrm>
              <a:prstGeom prst="rect">
                <a:avLst/>
              </a:prstGeom>
              <a:blipFill>
                <a:blip r:embed="rId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647BC15-4AF3-AE4A-329F-53688B055777}"/>
                  </a:ext>
                </a:extLst>
              </p:cNvPr>
              <p:cNvSpPr txBox="1"/>
              <p:nvPr/>
            </p:nvSpPr>
            <p:spPr>
              <a:xfrm>
                <a:off x="6781810" y="3935982"/>
                <a:ext cx="10238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647BC15-4AF3-AE4A-329F-53688B055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10" y="3935982"/>
                <a:ext cx="1023850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F1827A5-8133-F884-A237-723F75854FF6}"/>
                  </a:ext>
                </a:extLst>
              </p:cNvPr>
              <p:cNvSpPr txBox="1"/>
              <p:nvPr/>
            </p:nvSpPr>
            <p:spPr>
              <a:xfrm>
                <a:off x="6144020" y="4124849"/>
                <a:ext cx="10238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F1827A5-8133-F884-A237-723F75854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020" y="4124849"/>
                <a:ext cx="1023850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35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42D38-7D54-021B-41A9-CDD06B09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E5C070-0BE9-51DF-04DE-7B2CE8C2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85E692F-786F-7389-F18D-77D9F42A0EC6}"/>
              </a:ext>
            </a:extLst>
          </p:cNvPr>
          <p:cNvSpPr txBox="1"/>
          <p:nvPr/>
        </p:nvSpPr>
        <p:spPr>
          <a:xfrm>
            <a:off x="653144" y="2402455"/>
            <a:ext cx="10918370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以均方誤差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(Mean Squared Error)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為例：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09AC82-61F5-76D6-2E9C-727ECF271192}"/>
                  </a:ext>
                </a:extLst>
              </p:cNvPr>
              <p:cNvSpPr txBox="1"/>
              <p:nvPr/>
            </p:nvSpPr>
            <p:spPr>
              <a:xfrm>
                <a:off x="2218755" y="3148009"/>
                <a:ext cx="7787148" cy="710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TW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09AC82-61F5-76D6-2E9C-727ECF271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755" y="3148009"/>
                <a:ext cx="7787148" cy="710259"/>
              </a:xfrm>
              <a:prstGeom prst="rect">
                <a:avLst/>
              </a:prstGeom>
              <a:blipFill>
                <a:blip r:embed="rId2"/>
                <a:stretch>
                  <a:fillRect t="-147368" b="-22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075B437-F465-B341-6163-D9B9812DEE84}"/>
                  </a:ext>
                </a:extLst>
              </p:cNvPr>
              <p:cNvSpPr txBox="1"/>
              <p:nvPr/>
            </p:nvSpPr>
            <p:spPr>
              <a:xfrm>
                <a:off x="653144" y="5081267"/>
                <a:ext cx="10918370" cy="1420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lang="en-US" altLang="zh-TW" sz="2000" dirty="0"/>
                  <a:t> </a:t>
                </a:r>
                <a:r>
                  <a:rPr lang="en-US" altLang="zh-TW" sz="2000" dirty="0">
                    <a:solidFill>
                      <a:srgbClr val="FF0000"/>
                    </a:solidFill>
                  </a:rPr>
                  <a:t>Loss function</a:t>
                </a:r>
                <a:r>
                  <a:rPr lang="zh-TW" altLang="en-US" sz="2000" dirty="0"/>
                  <a:t>；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代表有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筆訓練資料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ground-truth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prediction (model output)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075B437-F465-B341-6163-D9B9812DE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4" y="5081267"/>
                <a:ext cx="10918370" cy="1420645"/>
              </a:xfrm>
              <a:prstGeom prst="rect">
                <a:avLst/>
              </a:prstGeom>
              <a:blipFill>
                <a:blip r:embed="rId3"/>
                <a:stretch>
                  <a:fillRect l="-465" b="-61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5319290-E7D0-1339-C4D8-8E965C5D2D71}"/>
                  </a:ext>
                </a:extLst>
              </p:cNvPr>
              <p:cNvSpPr txBox="1"/>
              <p:nvPr/>
            </p:nvSpPr>
            <p:spPr>
              <a:xfrm>
                <a:off x="4676396" y="4106378"/>
                <a:ext cx="3586950" cy="932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0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5319290-E7D0-1339-C4D8-8E965C5D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96" y="4106378"/>
                <a:ext cx="3586950" cy="932628"/>
              </a:xfrm>
              <a:prstGeom prst="rect">
                <a:avLst/>
              </a:prstGeom>
              <a:blipFill>
                <a:blip r:embed="rId4"/>
                <a:stretch>
                  <a:fillRect l="-2473" t="-104054" b="-15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A66F905-A81E-E2FA-B3C6-B0C75AC47B85}"/>
                  </a:ext>
                </a:extLst>
              </p:cNvPr>
              <p:cNvSpPr txBox="1"/>
              <p:nvPr/>
            </p:nvSpPr>
            <p:spPr>
              <a:xfrm>
                <a:off x="2125574" y="4390638"/>
                <a:ext cx="25393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rgbClr val="FF0000"/>
                    </a:solidFill>
                  </a:rPr>
                  <a:t>把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TW" altLang="zh-TW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zh-TW" alt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TW" alt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kumimoji="1" lang="en-US" altLang="zh-TW" dirty="0">
                    <a:solidFill>
                      <a:srgbClr val="FF0000"/>
                    </a:solidFill>
                  </a:rPr>
                  <a:t> </a:t>
                </a:r>
                <a:r>
                  <a:rPr kumimoji="1" lang="zh-TW" altLang="en-US" dirty="0">
                    <a:solidFill>
                      <a:srgbClr val="FF0000"/>
                    </a:solidFill>
                  </a:rPr>
                  <a:t>代入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A66F905-A81E-E2FA-B3C6-B0C75AC47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574" y="4390638"/>
                <a:ext cx="2539392" cy="369332"/>
              </a:xfrm>
              <a:prstGeom prst="rect">
                <a:avLst/>
              </a:prstGeom>
              <a:blipFill>
                <a:blip r:embed="rId5"/>
                <a:stretch>
                  <a:fillRect l="-1990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EE99BE9-EF99-8906-5B2C-FD7615957496}"/>
                  </a:ext>
                </a:extLst>
              </p:cNvPr>
              <p:cNvSpPr txBox="1"/>
              <p:nvPr/>
            </p:nvSpPr>
            <p:spPr>
              <a:xfrm>
                <a:off x="653144" y="1690469"/>
                <a:ext cx="10918370" cy="578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假設我們今天要用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linear regression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來訓練</a:t>
                </a:r>
                <a:r>
                  <a:rPr kumimoji="1" lang="zh-TW" altLang="en-US" sz="2000" dirty="0">
                    <a:solidFill>
                      <a:srgbClr val="00B05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一層的 </a:t>
                </a:r>
                <a:r>
                  <a:rPr kumimoji="1" lang="en-US" altLang="zh-TW" sz="2000" dirty="0">
                    <a:solidFill>
                      <a:srgbClr val="00B05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MLP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，模型輸出是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0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0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sz="20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0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𝑤𝑥</m:t>
                    </m:r>
                    <m:r>
                      <a:rPr lang="en-US" altLang="zh-TW" sz="20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TW" sz="20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EE99BE9-EF99-8906-5B2C-FD7615957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4" y="1690469"/>
                <a:ext cx="10918370" cy="578492"/>
              </a:xfrm>
              <a:prstGeom prst="rect">
                <a:avLst/>
              </a:prstGeom>
              <a:blipFill>
                <a:blip r:embed="rId6"/>
                <a:stretch>
                  <a:fillRect l="-465" b="-148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28F3595E-12C4-A879-35A0-D484F4206D37}"/>
              </a:ext>
            </a:extLst>
          </p:cNvPr>
          <p:cNvSpPr/>
          <p:nvPr/>
        </p:nvSpPr>
        <p:spPr>
          <a:xfrm>
            <a:off x="4945626" y="4125612"/>
            <a:ext cx="3064900" cy="95565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4AE19C-801A-462B-4056-7D3BAAAB9946}"/>
              </a:ext>
            </a:extLst>
          </p:cNvPr>
          <p:cNvSpPr txBox="1"/>
          <p:nvPr/>
        </p:nvSpPr>
        <p:spPr>
          <a:xfrm>
            <a:off x="3256255" y="5146238"/>
            <a:ext cx="6749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訓練目標是讓這個公式在</a:t>
            </a:r>
            <a:r>
              <a:rPr kumimoji="1" lang="en-US" altLang="zh-TW" sz="2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</a:t>
            </a:r>
            <a:r>
              <a:rPr kumimoji="1" lang="zh-TW" altLang="en-US" sz="2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筆訓練資料的平均差距越小越好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202A739-6777-1320-5CFD-7A45E47783B5}"/>
              </a:ext>
            </a:extLst>
          </p:cNvPr>
          <p:cNvSpPr txBox="1"/>
          <p:nvPr/>
        </p:nvSpPr>
        <p:spPr>
          <a:xfrm>
            <a:off x="8025445" y="3353649"/>
            <a:ext cx="3899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模型輸出跟正確答案的平均差距</a:t>
            </a: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49E84260-8597-CD04-5675-23F904D4A8F9}"/>
              </a:ext>
            </a:extLst>
          </p:cNvPr>
          <p:cNvCxnSpPr/>
          <p:nvPr/>
        </p:nvCxnSpPr>
        <p:spPr>
          <a:xfrm flipH="1">
            <a:off x="7581900" y="3535276"/>
            <a:ext cx="4381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C1AF0171-5723-0507-7884-55D9C406C594}"/>
              </a:ext>
            </a:extLst>
          </p:cNvPr>
          <p:cNvCxnSpPr>
            <a:cxnSpLocks/>
          </p:cNvCxnSpPr>
          <p:nvPr/>
        </p:nvCxnSpPr>
        <p:spPr>
          <a:xfrm>
            <a:off x="4459851" y="4574193"/>
            <a:ext cx="4381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419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3" grpId="0"/>
      <p:bldP spid="10" grpId="0" animBg="1"/>
      <p:bldP spid="11" grpId="0"/>
      <p:bldP spid="12" grpId="0"/>
    </p:bldLst>
  </p:timing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5442</TotalTime>
  <Words>2215</Words>
  <Application>Microsoft Macintosh PowerPoint</Application>
  <PresentationFormat>寬螢幕</PresentationFormat>
  <Paragraphs>657</Paragraphs>
  <Slides>41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8" baseType="lpstr">
      <vt:lpstr>Microsoft JhengHei</vt:lpstr>
      <vt:lpstr>Aptos</vt:lpstr>
      <vt:lpstr>Arial</vt:lpstr>
      <vt:lpstr>Calibri</vt:lpstr>
      <vt:lpstr>Cambria Math</vt:lpstr>
      <vt:lpstr>Courier New</vt:lpstr>
      <vt:lpstr>回顧</vt:lpstr>
      <vt:lpstr>深度學習 Deep Learning</vt:lpstr>
      <vt:lpstr>Outline</vt:lpstr>
      <vt:lpstr>深度學習課程地圖</vt:lpstr>
      <vt:lpstr>[Recap] Univariate gradients</vt:lpstr>
      <vt:lpstr>[Recap] Multivariate gradients</vt:lpstr>
      <vt:lpstr>[Recap] What are gradients? (數學意義)</vt:lpstr>
      <vt:lpstr>[Recap] Gradient Descent (梯度下降)</vt:lpstr>
      <vt:lpstr>[Recap] 梯度下降簡易範例</vt:lpstr>
      <vt:lpstr>[Recap] Minimize a Regression Model</vt:lpstr>
      <vt:lpstr>[Recap] Minimize a Regression Model</vt:lpstr>
      <vt:lpstr>[Recap] Minimize a Regression Model</vt:lpstr>
      <vt:lpstr>Convergence and gradients</vt:lpstr>
      <vt:lpstr>Backpropagation</vt:lpstr>
      <vt:lpstr>Training Process of a Deep Learning Model</vt:lpstr>
      <vt:lpstr>What is Backpropagation? (BP)</vt:lpstr>
      <vt:lpstr>Backpropagation 推導</vt:lpstr>
      <vt:lpstr>(Calculus) Chain Rule - 1</vt:lpstr>
      <vt:lpstr>(Calculus) Chain Rule  - 2</vt:lpstr>
      <vt:lpstr>MLP 多層感知機 (今天的範例模型)</vt:lpstr>
      <vt:lpstr>MLP 多層感知機 (今天的範例模型)</vt:lpstr>
      <vt:lpstr>Forward Pass (由輸入層到輸出層進行 )</vt:lpstr>
      <vt:lpstr>Training Process of a Deep Learning Model</vt:lpstr>
      <vt:lpstr>[Recap] Univariate gradients</vt:lpstr>
      <vt:lpstr>計算參數的梯度 (w和b)</vt:lpstr>
      <vt:lpstr>(Calculus) Chain Rule - 1</vt:lpstr>
      <vt:lpstr>Backpropagation (Layer: 2, w_3,1)</vt:lpstr>
      <vt:lpstr>Backpropagation (Layer: 2, w_3,1)</vt:lpstr>
      <vt:lpstr>Backpropagation (Layer: 2, w_3,1)</vt:lpstr>
      <vt:lpstr>Backpropagation (Layer: 2, w_3,2)</vt:lpstr>
      <vt:lpstr>反向傳播法觀察 (1)</vt:lpstr>
      <vt:lpstr>傳遞過程定義</vt:lpstr>
      <vt:lpstr>Backpropagation (Layer: 1, w_1,1)</vt:lpstr>
      <vt:lpstr>Backpropagation (Layer: 1, w_1,1)</vt:lpstr>
      <vt:lpstr>Backpropagation (Layer: 1, w_1,1)</vt:lpstr>
      <vt:lpstr>反向傳播法觀察 (2): Forward Pass</vt:lpstr>
      <vt:lpstr>還有哪些參數還沒算到 Gradients</vt:lpstr>
      <vt:lpstr>如果有 ReLU...</vt:lpstr>
      <vt:lpstr>Gradient Descent vs. Back-propagation</vt:lpstr>
      <vt:lpstr>Summary for Backpropagation (BP)</vt:lpstr>
      <vt:lpstr>Can we train deep NN without BP?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英嘉 林</cp:lastModifiedBy>
  <cp:revision>739</cp:revision>
  <dcterms:created xsi:type="dcterms:W3CDTF">2025-02-06T07:16:08Z</dcterms:created>
  <dcterms:modified xsi:type="dcterms:W3CDTF">2025-09-16T15:08:59Z</dcterms:modified>
</cp:coreProperties>
</file>